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866" r:id="rId2"/>
    <p:sldMasterId id="2147483860" r:id="rId3"/>
    <p:sldMasterId id="2147483687" r:id="rId4"/>
    <p:sldMasterId id="2147483654" r:id="rId5"/>
  </p:sldMasterIdLst>
  <p:notesMasterIdLst>
    <p:notesMasterId r:id="rId24"/>
  </p:notesMasterIdLst>
  <p:handoutMasterIdLst>
    <p:handoutMasterId r:id="rId25"/>
  </p:handoutMasterIdLst>
  <p:sldIdLst>
    <p:sldId id="548" r:id="rId6"/>
    <p:sldId id="529" r:id="rId7"/>
    <p:sldId id="516" r:id="rId8"/>
    <p:sldId id="517" r:id="rId9"/>
    <p:sldId id="546" r:id="rId10"/>
    <p:sldId id="535" r:id="rId11"/>
    <p:sldId id="519" r:id="rId12"/>
    <p:sldId id="439" r:id="rId13"/>
    <p:sldId id="543" r:id="rId14"/>
    <p:sldId id="520" r:id="rId15"/>
    <p:sldId id="527" r:id="rId16"/>
    <p:sldId id="521" r:id="rId17"/>
    <p:sldId id="528" r:id="rId18"/>
    <p:sldId id="538" r:id="rId19"/>
    <p:sldId id="415" r:id="rId20"/>
    <p:sldId id="523" r:id="rId21"/>
    <p:sldId id="549" r:id="rId22"/>
    <p:sldId id="550" r:id="rId2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1200">
          <p15:clr>
            <a:srgbClr val="A4A3A4"/>
          </p15:clr>
        </p15:guide>
        <p15:guide id="2" pos="40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18D"/>
    <a:srgbClr val="E3EDEF"/>
    <a:srgbClr val="00B4FF"/>
    <a:srgbClr val="F2D034"/>
    <a:srgbClr val="3F6399"/>
    <a:srgbClr val="4A5ECA"/>
    <a:srgbClr val="406399"/>
    <a:srgbClr val="4F6098"/>
    <a:srgbClr val="E69E22"/>
    <a:srgbClr val="AE17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81" autoAdjust="0"/>
    <p:restoredTop sz="96759" autoAdjust="0"/>
  </p:normalViewPr>
  <p:slideViewPr>
    <p:cSldViewPr snapToGrid="0" snapToObjects="1">
      <p:cViewPr varScale="1">
        <p:scale>
          <a:sx n="227" d="100"/>
          <a:sy n="227" d="100"/>
        </p:scale>
        <p:origin x="1000" y="184"/>
      </p:cViewPr>
      <p:guideLst>
        <p:guide orient="horz" pos="1200"/>
        <p:guide pos="4056"/>
      </p:guideLst>
    </p:cSldViewPr>
  </p:slideViewPr>
  <p:outlineViewPr>
    <p:cViewPr>
      <p:scale>
        <a:sx n="33" d="100"/>
        <a:sy n="33" d="100"/>
      </p:scale>
      <p:origin x="-24" y="0"/>
    </p:cViewPr>
  </p:outlineViewPr>
  <p:notesTextViewPr>
    <p:cViewPr>
      <p:scale>
        <a:sx n="1" d="1"/>
        <a:sy n="1" d="1"/>
      </p:scale>
      <p:origin x="0" y="0"/>
    </p:cViewPr>
  </p:notesTextViewPr>
  <p:sorterViewPr>
    <p:cViewPr>
      <p:scale>
        <a:sx n="184" d="100"/>
        <a:sy n="184" d="100"/>
      </p:scale>
      <p:origin x="0" y="-83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F330380-D6C4-6246-AD87-FB94A1A5E392}" type="datetimeFigureOut">
              <a:rPr lang="en-US"/>
              <a:pPr>
                <a:defRPr/>
              </a:pPr>
              <a:t>10/16/18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024378-D4ED-564D-BAFF-0E45B83EF161}"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5DC27D-32AF-014A-B398-C633C68B554D}" type="datetimeFigureOut">
              <a:rPr lang="en-US"/>
              <a:pPr>
                <a:defRPr/>
              </a:pPr>
              <a:t>10/16/18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noProof="0"/>
              <a:t>Click to edit Master text styles</a:t>
            </a:r>
          </a:p>
          <a:p>
            <a:pPr lvl="1"/>
            <a:r>
              <a:rPr lang="fr-CA" noProof="0"/>
              <a:t>Second level</a:t>
            </a:r>
          </a:p>
          <a:p>
            <a:pPr lvl="2"/>
            <a:r>
              <a:rPr lang="fr-CA" noProof="0"/>
              <a:t>Third level</a:t>
            </a:r>
          </a:p>
          <a:p>
            <a:pPr lvl="3"/>
            <a:r>
              <a:rPr lang="fr-CA" noProof="0"/>
              <a:t>Fourth level</a:t>
            </a:r>
          </a:p>
          <a:p>
            <a:pPr lvl="4"/>
            <a:r>
              <a:rPr lang="fr-CA"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B29AC14-07AB-7446-A6B0-2CE097E9F48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dirty="0"/>
              <a:t>There's a really interesting site out there called </a:t>
            </a:r>
            <a:r>
              <a:rPr lang="en-US" altLang="x-none" dirty="0" err="1"/>
              <a:t>moduleaccounts.com</a:t>
            </a:r>
            <a:r>
              <a:rPr lang="en-US" altLang="x-none" dirty="0"/>
              <a:t>. It has a simple value, it keeps track of the number of different components, or packages that are available across the different development languages, from pipi, to </a:t>
            </a:r>
            <a:r>
              <a:rPr lang="en-US" altLang="x-none" dirty="0" err="1"/>
              <a:t>nuget</a:t>
            </a:r>
            <a:r>
              <a:rPr lang="en-US" altLang="x-none" dirty="0"/>
              <a:t>, to bower, to maven, components, etc. And it shows the increase in the number of these components that are available to the developer ecosystem, or the developer population, over time. We used some data from that site to see that over a thousand new open-source projects were created each day. People delivering a new kind of software, a new kind of component.</a:t>
            </a:r>
          </a:p>
          <a:p>
            <a:pPr eaLnBrk="1" hangingPunct="1">
              <a:spcBef>
                <a:spcPct val="0"/>
              </a:spcBef>
            </a:pPr>
            <a:endParaRPr lang="en-US" altLang="x-none" dirty="0"/>
          </a:p>
          <a:p>
            <a:pPr eaLnBrk="1" hangingPunct="1">
              <a:spcBef>
                <a:spcPct val="0"/>
              </a:spcBef>
            </a:pPr>
            <a:r>
              <a:rPr lang="en-US" altLang="x-none" dirty="0"/>
              <a:t>Then, from the general population of all open-source projects worldwide, we were able to estimate that ten thousand new versions of components are introduced every day. There's this huge supply of components entering the ecosystem, and available to our software supply chains. When we look at the central repository that Sonatype manages, of maven style or java open-source components, we looked across 380 thousand open-source projects, and found that on average those projects were releasing fourteen new versions of their components every year. That's great from a supply chain aspect, that the suppliers are very active, actively releasing new software, actively releasing new innovations, and actively improving the software that they're making available to developers worldwide.</a:t>
            </a:r>
          </a:p>
          <a:p>
            <a:pPr eaLnBrk="1" hangingPunct="1">
              <a:spcBef>
                <a:spcPct val="0"/>
              </a:spcBef>
            </a:pPr>
            <a:r>
              <a:rPr lang="en-US" altLang="x-none" dirty="0"/>
              <a:t> </a:t>
            </a:r>
          </a:p>
          <a:p>
            <a:pPr eaLnBrk="1" hangingPunct="1">
              <a:spcBef>
                <a:spcPct val="0"/>
              </a:spcBef>
            </a:pPr>
            <a:endParaRPr lang="en-US" altLang="x-none" dirty="0"/>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A3E7E9A5-9513-C640-8433-1EAFDA5C2EAC}" type="slidenum">
              <a:rPr lang="en-US" altLang="x-none"/>
              <a:pPr fontAlgn="base">
                <a:spcBef>
                  <a:spcPct val="0"/>
                </a:spcBef>
                <a:spcAft>
                  <a:spcPct val="0"/>
                </a:spcAft>
              </a:pPr>
              <a:t>3</a:t>
            </a:fld>
            <a:endParaRPr lang="en-US" altLang="x-none"/>
          </a:p>
        </p:txBody>
      </p:sp>
    </p:spTree>
    <p:extLst>
      <p:ext uri="{BB962C8B-B14F-4D97-AF65-F5344CB8AC3E}">
        <p14:creationId xmlns:p14="http://schemas.microsoft.com/office/powerpoint/2010/main" val="3148310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B29AC14-07AB-7446-A6B0-2CE097E9F481}" type="slidenum">
              <a:rPr lang="en-US" smtClean="0"/>
              <a:pPr>
                <a:defRPr/>
              </a:pPr>
              <a:t>7</a:t>
            </a:fld>
            <a:endParaRPr lang="en-US"/>
          </a:p>
        </p:txBody>
      </p:sp>
    </p:spTree>
    <p:extLst>
      <p:ext uri="{BB962C8B-B14F-4D97-AF65-F5344CB8AC3E}">
        <p14:creationId xmlns:p14="http://schemas.microsoft.com/office/powerpoint/2010/main" val="14667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 since 2009 when John </a:t>
            </a:r>
            <a:r>
              <a:rPr lang="en-US" dirty="0" err="1"/>
              <a:t>Aspaw</a:t>
            </a:r>
            <a:r>
              <a:rPr lang="en-US" dirty="0"/>
              <a:t> shared Etsy’s practice of 10 deploys a day, the rest of the development industry has been trying to catch up.</a:t>
            </a:r>
          </a:p>
        </p:txBody>
      </p:sp>
      <p:sp>
        <p:nvSpPr>
          <p:cNvPr id="4" name="Slide Number Placeholder 3"/>
          <p:cNvSpPr>
            <a:spLocks noGrp="1"/>
          </p:cNvSpPr>
          <p:nvPr>
            <p:ph type="sldNum" sz="quarter" idx="5"/>
          </p:nvPr>
        </p:nvSpPr>
        <p:spPr/>
        <p:txBody>
          <a:bodyPr/>
          <a:lstStyle/>
          <a:p>
            <a:pPr>
              <a:defRPr/>
            </a:pPr>
            <a:fld id="{8B29AC14-07AB-7446-A6B0-2CE097E9F481}" type="slidenum">
              <a:rPr lang="en-US" smtClean="0"/>
              <a:pPr>
                <a:defRPr/>
              </a:pPr>
              <a:t>13</a:t>
            </a:fld>
            <a:endParaRPr lang="en-US"/>
          </a:p>
        </p:txBody>
      </p:sp>
    </p:spTree>
    <p:extLst>
      <p:ext uri="{BB962C8B-B14F-4D97-AF65-F5344CB8AC3E}">
        <p14:creationId xmlns:p14="http://schemas.microsoft.com/office/powerpoint/2010/main" val="3432380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x-none" dirty="0"/>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F36A203F-9EC6-5149-A6C7-4E7FD2C83D42}" type="slidenum">
              <a:rPr lang="en-US" altLang="x-none"/>
              <a:pPr fontAlgn="base">
                <a:spcBef>
                  <a:spcPct val="0"/>
                </a:spcBef>
                <a:spcAft>
                  <a:spcPct val="0"/>
                </a:spcAft>
              </a:pPr>
              <a:t>15</a:t>
            </a:fld>
            <a:endParaRPr lang="en-US"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29AC14-07AB-7446-A6B0-2CE097E9F481}" type="slidenum">
              <a:rPr lang="en-US" smtClean="0"/>
              <a:pPr>
                <a:defRPr/>
              </a:pPr>
              <a:t>16</a:t>
            </a:fld>
            <a:endParaRPr lang="en-US"/>
          </a:p>
        </p:txBody>
      </p:sp>
    </p:spTree>
    <p:extLst>
      <p:ext uri="{BB962C8B-B14F-4D97-AF65-F5344CB8AC3E}">
        <p14:creationId xmlns:p14="http://schemas.microsoft.com/office/powerpoint/2010/main" val="1214733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Bumper">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838200" y="2671319"/>
            <a:ext cx="10515600" cy="699177"/>
          </a:xfrm>
          <a:prstGeom prst="rect">
            <a:avLst/>
          </a:prstGeom>
        </p:spPr>
        <p:txBody>
          <a:bodyPr/>
          <a:lstStyle>
            <a:lvl1pPr>
              <a:defRPr sz="3600" b="1" i="0">
                <a:solidFill>
                  <a:schemeClr val="bg1"/>
                </a:solidFill>
                <a:latin typeface="Proxima Nova Semibold" charset="0"/>
                <a:ea typeface="Proxima Nova Semibold" charset="0"/>
                <a:cs typeface="Proxima Nova Semibold" charset="0"/>
              </a:defRPr>
            </a:lvl1pPr>
          </a:lstStyle>
          <a:p>
            <a:r>
              <a:rPr lang="fr-CA"/>
              <a:t>Click to </a:t>
            </a:r>
            <a:r>
              <a:rPr lang="fr-CA" dirty="0" err="1"/>
              <a:t>edit</a:t>
            </a:r>
            <a:r>
              <a:rPr lang="fr-CA" dirty="0"/>
              <a:t> Master </a:t>
            </a:r>
            <a:r>
              <a:rPr lang="fr-CA" dirty="0" err="1"/>
              <a:t>title</a:t>
            </a:r>
            <a:r>
              <a:rPr lang="fr-CA" dirty="0"/>
              <a:t> style</a:t>
            </a:r>
            <a:endParaRPr lang="en-US" dirty="0"/>
          </a:p>
        </p:txBody>
      </p:sp>
      <p:sp>
        <p:nvSpPr>
          <p:cNvPr id="11" name="Subtitle 2"/>
          <p:cNvSpPr>
            <a:spLocks noGrp="1"/>
          </p:cNvSpPr>
          <p:nvPr>
            <p:ph type="subTitle" idx="1"/>
          </p:nvPr>
        </p:nvSpPr>
        <p:spPr>
          <a:xfrm>
            <a:off x="838200" y="3595347"/>
            <a:ext cx="10515600" cy="496968"/>
          </a:xfrm>
          <a:prstGeom prst="rect">
            <a:avLst/>
          </a:prstGeom>
        </p:spPr>
        <p:txBody>
          <a:bodyPr/>
          <a:lstStyle>
            <a:lvl1pPr marL="0" indent="0" algn="l">
              <a:buNone/>
              <a:defRPr sz="2000" b="0" i="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Click to </a:t>
            </a:r>
            <a:r>
              <a:rPr lang="fr-CA" dirty="0" err="1"/>
              <a:t>edit</a:t>
            </a:r>
            <a:r>
              <a:rPr lang="fr-CA" dirty="0"/>
              <a:t> Master </a:t>
            </a:r>
            <a:r>
              <a:rPr lang="fr-CA" dirty="0" err="1"/>
              <a:t>subtitle</a:t>
            </a:r>
            <a:r>
              <a:rPr lang="fr-CA" dirty="0"/>
              <a:t> style</a:t>
            </a:r>
            <a:endParaRPr lang="en-US" dirty="0"/>
          </a:p>
        </p:txBody>
      </p:sp>
    </p:spTree>
    <p:extLst>
      <p:ext uri="{BB962C8B-B14F-4D97-AF65-F5344CB8AC3E}">
        <p14:creationId xmlns:p14="http://schemas.microsoft.com/office/powerpoint/2010/main" val="978854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40272"/>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descr="C:\Users\admin\AppData\Local\Temp\SNAGHTML1bad06b5.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79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descr="C:\Users\admin\AppData\Local\Temp\SNAGHTML1bad06b5.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298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pic>
        <p:nvPicPr>
          <p:cNvPr id="6148"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3632425"/>
            <a:ext cx="10972800" cy="157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descr="C:\Users\admin\AppData\Local\Temp\SNAGHTML1bad06b5.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133600" y="4796917"/>
            <a:ext cx="7213600" cy="1070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09600" y="2656504"/>
            <a:ext cx="10972800" cy="1178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8" descr="Image result for devops connect"/>
          <p:cNvSpPr>
            <a:spLocks noChangeAspect="1" noChangeArrowheads="1"/>
          </p:cNvSpPr>
          <p:nvPr userDrawn="1"/>
        </p:nvSpPr>
        <p:spPr bwMode="auto">
          <a:xfrm>
            <a:off x="207434" y="-182033"/>
            <a:ext cx="397933" cy="3979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a:p>
        </p:txBody>
      </p:sp>
      <p:sp>
        <p:nvSpPr>
          <p:cNvPr id="3" name="AutoShape 10" descr="Image result for devops connect"/>
          <p:cNvSpPr>
            <a:spLocks noChangeAspect="1" noChangeArrowheads="1"/>
          </p:cNvSpPr>
          <p:nvPr userDrawn="1"/>
        </p:nvSpPr>
        <p:spPr bwMode="auto">
          <a:xfrm>
            <a:off x="410634" y="21167"/>
            <a:ext cx="397933" cy="3979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a:p>
        </p:txBody>
      </p:sp>
      <p:pic>
        <p:nvPicPr>
          <p:cNvPr id="6156" name="Picture 12" descr="C:\Users\admin\AppData\Local\Temp\SNAGHTML1be05c83.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860800" y="9525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096001" y="990600"/>
            <a:ext cx="149806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0"/>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9653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32000" y="942976"/>
            <a:ext cx="9448800" cy="1470025"/>
          </a:xfrm>
        </p:spPr>
        <p:txBody>
          <a:bodyPr/>
          <a:lstStyle>
            <a:lvl1pPr algn="l">
              <a:defRPr sz="7200" baseline="0">
                <a:solidFill>
                  <a:schemeClr val="bg1"/>
                </a:solidFill>
                <a:latin typeface="Arial" pitchFamily="34" charset="0"/>
                <a:cs typeface="Arial" pitchFamily="34" charset="0"/>
              </a:defRPr>
            </a:lvl1pPr>
          </a:lstStyle>
          <a:p>
            <a:r>
              <a:rPr lang="en-US" dirty="0"/>
              <a:t>Session Title</a:t>
            </a:r>
          </a:p>
        </p:txBody>
      </p:sp>
      <p:sp>
        <p:nvSpPr>
          <p:cNvPr id="3" name="Subtitle 2"/>
          <p:cNvSpPr>
            <a:spLocks noGrp="1"/>
          </p:cNvSpPr>
          <p:nvPr>
            <p:ph type="subTitle" idx="1" hasCustomPrompt="1"/>
          </p:nvPr>
        </p:nvSpPr>
        <p:spPr>
          <a:xfrm>
            <a:off x="2032000" y="4521200"/>
            <a:ext cx="9448800" cy="1752600"/>
          </a:xfrm>
        </p:spPr>
        <p:txBody>
          <a:bodyPr/>
          <a:lstStyle>
            <a:lvl1pPr marL="0" indent="0" algn="r">
              <a:buNone/>
              <a:defRPr>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Presenter</a:t>
            </a:r>
            <a:br>
              <a:rPr lang="en-US" dirty="0"/>
            </a:br>
            <a:r>
              <a:rPr lang="en-US" dirty="0"/>
              <a:t>Title/Company</a:t>
            </a:r>
          </a:p>
        </p:txBody>
      </p:sp>
      <p:pic>
        <p:nvPicPr>
          <p:cNvPr id="7" name="Picture 7" descr="C:\Users\admin\AppData\Local\Temp\SNAGHTML1b62dac4.PNG"/>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 y="88900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admin\AppData\Local\Temp\SNAGHTML1b7b537c.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4353"/>
          <a:stretch/>
        </p:blipFill>
        <p:spPr bwMode="auto">
          <a:xfrm rot="16200000">
            <a:off x="-603866" y="2774335"/>
            <a:ext cx="242693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4648201"/>
            <a:ext cx="1219197" cy="124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4176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pic>
        <p:nvPicPr>
          <p:cNvPr id="8" name="Picture 5" descr="C:\Users\admin\AppData\Local\Temp\SNAGHTML1bad06b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159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40272"/>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descr="C:\Users\admin\AppData\Local\Temp\SNAGHTML1bad06b5.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363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descr="C:\Users\admin\AppData\Local\Temp\SNAGHTML1bad06b5.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937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pic>
        <p:nvPicPr>
          <p:cNvPr id="6148"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3632425"/>
            <a:ext cx="10972800" cy="157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descr="C:\Users\admin\AppData\Local\Temp\SNAGHTML1bad06b5.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133600" y="4796917"/>
            <a:ext cx="7213600" cy="1070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09600" y="2656504"/>
            <a:ext cx="10972800" cy="1178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8" descr="Image result for devops connect"/>
          <p:cNvSpPr>
            <a:spLocks noChangeAspect="1" noChangeArrowheads="1"/>
          </p:cNvSpPr>
          <p:nvPr userDrawn="1"/>
        </p:nvSpPr>
        <p:spPr bwMode="auto">
          <a:xfrm>
            <a:off x="207434" y="-182033"/>
            <a:ext cx="397933" cy="3979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a:p>
        </p:txBody>
      </p:sp>
      <p:sp>
        <p:nvSpPr>
          <p:cNvPr id="3" name="AutoShape 10" descr="Image result for devops connect"/>
          <p:cNvSpPr>
            <a:spLocks noChangeAspect="1" noChangeArrowheads="1"/>
          </p:cNvSpPr>
          <p:nvPr userDrawn="1"/>
        </p:nvSpPr>
        <p:spPr bwMode="auto">
          <a:xfrm>
            <a:off x="410634" y="21167"/>
            <a:ext cx="397933" cy="3979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a:p>
        </p:txBody>
      </p:sp>
      <p:pic>
        <p:nvPicPr>
          <p:cNvPr id="6156" name="Picture 12" descr="C:\Users\admin\AppData\Local\Temp\SNAGHTML1be05c83.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860800" y="9525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096001" y="990600"/>
            <a:ext cx="149806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0"/>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447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rmal slide NO logo">
    <p:spTree>
      <p:nvGrpSpPr>
        <p:cNvPr id="1" name=""/>
        <p:cNvGrpSpPr/>
        <p:nvPr/>
      </p:nvGrpSpPr>
      <p:grpSpPr>
        <a:xfrm>
          <a:off x="0" y="0"/>
          <a:ext cx="0" cy="0"/>
          <a:chOff x="0" y="0"/>
          <a:chExt cx="0" cy="0"/>
        </a:xfrm>
      </p:grpSpPr>
      <p:sp>
        <p:nvSpPr>
          <p:cNvPr id="2" name="Title 1"/>
          <p:cNvSpPr>
            <a:spLocks noGrp="1"/>
          </p:cNvSpPr>
          <p:nvPr>
            <p:ph type="ctrTitle"/>
          </p:nvPr>
        </p:nvSpPr>
        <p:spPr>
          <a:xfrm>
            <a:off x="473122" y="426328"/>
            <a:ext cx="10424615" cy="413011"/>
          </a:xfrm>
          <a:prstGeom prst="rect">
            <a:avLst/>
          </a:prstGeom>
        </p:spPr>
        <p:txBody>
          <a:bodyPr anchor="t" anchorCtr="0"/>
          <a:lstStyle>
            <a:lvl1pPr algn="l">
              <a:defRPr sz="3600" b="1" i="0">
                <a:solidFill>
                  <a:srgbClr val="4F6198"/>
                </a:solidFill>
                <a:latin typeface="Proxima Nova Semibold" charset="0"/>
                <a:ea typeface="Proxima Nova Semibold" charset="0"/>
                <a:cs typeface="Proxima Nova Semibold" charset="0"/>
              </a:defRPr>
            </a:lvl1pPr>
          </a:lstStyle>
          <a:p>
            <a:r>
              <a:rPr lang="en-CA" noProof="0" dirty="0"/>
              <a:t>Click to edit Master title style</a:t>
            </a:r>
          </a:p>
        </p:txBody>
      </p:sp>
    </p:spTree>
    <p:extLst>
      <p:ext uri="{BB962C8B-B14F-4D97-AF65-F5344CB8AC3E}">
        <p14:creationId xmlns:p14="http://schemas.microsoft.com/office/powerpoint/2010/main" val="1185616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35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Bump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73513" y="3214688"/>
            <a:ext cx="37115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0135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fr-CA"/>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E8C77F5-8033-544C-964D-030B3EAE9416}" type="datetimeFigureOut">
              <a:rPr lang="en-US" smtClean="0"/>
              <a:t>10/16/18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FF134E0-3A7A-2B42-B091-530AF78241A1}" type="slidenum">
              <a:rPr lang="en-US" smtClean="0"/>
              <a:t>‹#›</a:t>
            </a:fld>
            <a:endParaRPr lang="en-US"/>
          </a:p>
        </p:txBody>
      </p:sp>
    </p:spTree>
    <p:extLst>
      <p:ext uri="{BB962C8B-B14F-4D97-AF65-F5344CB8AC3E}">
        <p14:creationId xmlns:p14="http://schemas.microsoft.com/office/powerpoint/2010/main" val="1407245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Blue Quote with log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F60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77304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Mauve Quote">
    <p:bg>
      <p:bgPr>
        <a:solidFill>
          <a:srgbClr val="88519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034553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Green Quo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795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610884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Purple Quo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6C58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01747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Blue Quo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F60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1527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ark Blue Quo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328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5443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Mauve Quote with logo">
    <p:bg>
      <p:bgPr>
        <a:solidFill>
          <a:srgbClr val="88519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195510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Green Quote with log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795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539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Purple Quote with log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6C58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1142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fr-CA"/>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E3467A07-9FF4-8449-AA7B-8B2AC0CD2B7F}" type="datetimeFigureOut">
              <a:rPr lang="en-US"/>
              <a:pPr>
                <a:defRPr/>
              </a:pPr>
              <a:t>10/16/18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EE006123-98DD-7D42-9F57-21C41A667D57}" type="slidenum">
              <a:rPr lang="en-US"/>
              <a:pPr>
                <a:defRPr/>
              </a:pPr>
              <a:t>‹#›</a:t>
            </a:fld>
            <a:endParaRPr lang="en-US"/>
          </a:p>
        </p:txBody>
      </p:sp>
    </p:spTree>
    <p:extLst>
      <p:ext uri="{BB962C8B-B14F-4D97-AF65-F5344CB8AC3E}">
        <p14:creationId xmlns:p14="http://schemas.microsoft.com/office/powerpoint/2010/main" val="881781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Blue Quote with log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F60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9035621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Dark Blue Quote with log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328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311430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254000" y="6365875"/>
            <a:ext cx="690563"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000" smtClean="0">
                <a:solidFill>
                  <a:srgbClr val="898989"/>
                </a:solidFill>
                <a:ea typeface="Calibri" charset="0"/>
                <a:cs typeface="Calibri" charset="0"/>
              </a:defRPr>
            </a:lvl1pPr>
          </a:lstStyle>
          <a:p>
            <a:pPr>
              <a:defRPr/>
            </a:pPr>
            <a:fld id="{D416F738-8894-2C46-A1D5-51E9C5EAD892}" type="slidenum">
              <a:rPr lang="en-US" altLang="x-none"/>
              <a:pPr>
                <a:defRPr/>
              </a:pPr>
              <a:t>‹#›</a:t>
            </a:fld>
            <a:endParaRPr lang="en-US" altLang="x-none"/>
          </a:p>
        </p:txBody>
      </p:sp>
    </p:spTree>
    <p:extLst>
      <p:ext uri="{BB962C8B-B14F-4D97-AF65-F5344CB8AC3E}">
        <p14:creationId xmlns:p14="http://schemas.microsoft.com/office/powerpoint/2010/main" val="312165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Green Impact">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2565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17799" y="2453234"/>
            <a:ext cx="2130188" cy="1325563"/>
          </a:xfrm>
          <a:prstGeom prst="rect">
            <a:avLst/>
          </a:prstGeom>
        </p:spPr>
        <p:txBody>
          <a:bodyPr anchor="t" anchorCtr="0">
            <a:normAutofit/>
          </a:bodyPr>
          <a:lstStyle>
            <a:lvl1pPr>
              <a:defRPr sz="2800" b="1" i="0">
                <a:solidFill>
                  <a:schemeClr val="bg1"/>
                </a:solidFill>
                <a:latin typeface="Proxima Nova Semibold" charset="0"/>
                <a:ea typeface="Proxima Nova Semibold" charset="0"/>
                <a:cs typeface="Proxima Nova Semibold" charset="0"/>
              </a:defRPr>
            </a:lvl1pPr>
          </a:lstStyle>
          <a:p>
            <a:r>
              <a:rPr lang="en-US" noProof="0"/>
              <a:t>Click to edit Master title style</a:t>
            </a:r>
            <a:endParaRPr lang="en-CA" noProof="0" dirty="0"/>
          </a:p>
        </p:txBody>
      </p:sp>
    </p:spTree>
    <p:extLst>
      <p:ext uri="{BB962C8B-B14F-4D97-AF65-F5344CB8AC3E}">
        <p14:creationId xmlns:p14="http://schemas.microsoft.com/office/powerpoint/2010/main" val="1688839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638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onatype-black-slide">
    <p:spTree>
      <p:nvGrpSpPr>
        <p:cNvPr id="1" name=""/>
        <p:cNvGrpSpPr/>
        <p:nvPr/>
      </p:nvGrpSpPr>
      <p:grpSpPr>
        <a:xfrm>
          <a:off x="0" y="0"/>
          <a:ext cx="0" cy="0"/>
          <a:chOff x="0" y="0"/>
          <a:chExt cx="0" cy="0"/>
        </a:xfrm>
      </p:grpSpPr>
      <p:sp>
        <p:nvSpPr>
          <p:cNvPr id="6" name="Rectangle 5"/>
          <p:cNvSpPr/>
          <p:nvPr userDrawn="1"/>
        </p:nvSpPr>
        <p:spPr>
          <a:xfrm>
            <a:off x="0" y="0"/>
            <a:ext cx="2565787" cy="6858002"/>
          </a:xfrm>
          <a:prstGeom prst="rect">
            <a:avLst/>
          </a:prstGeom>
          <a:solidFill>
            <a:srgbClr val="132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p:cNvSpPr>
            <a:spLocks noGrp="1"/>
          </p:cNvSpPr>
          <p:nvPr>
            <p:ph type="title" hasCustomPrompt="1"/>
          </p:nvPr>
        </p:nvSpPr>
        <p:spPr>
          <a:xfrm>
            <a:off x="217799" y="2453232"/>
            <a:ext cx="2130188" cy="1325563"/>
          </a:xfrm>
          <a:prstGeom prst="rect">
            <a:avLst/>
          </a:prstGeom>
        </p:spPr>
        <p:txBody>
          <a:bodyPr anchor="t" anchorCtr="0">
            <a:normAutofit/>
          </a:bodyPr>
          <a:lstStyle>
            <a:lvl1pPr>
              <a:defRPr sz="2800" b="1" i="0">
                <a:solidFill>
                  <a:schemeClr val="bg1"/>
                </a:solidFill>
                <a:latin typeface="Proxima Nova Semibold" charset="0"/>
                <a:ea typeface="Proxima Nova Semibold" charset="0"/>
                <a:cs typeface="Proxima Nova Semibold" charset="0"/>
              </a:defRPr>
            </a:lvl1pPr>
          </a:lstStyle>
          <a:p>
            <a:r>
              <a:rPr lang="en-CA" noProof="0" dirty="0"/>
              <a:t>Slide Topic</a:t>
            </a:r>
          </a:p>
        </p:txBody>
      </p:sp>
      <p:sp>
        <p:nvSpPr>
          <p:cNvPr id="15" name="Content Placeholder 3"/>
          <p:cNvSpPr>
            <a:spLocks noGrp="1"/>
          </p:cNvSpPr>
          <p:nvPr>
            <p:ph sz="quarter" idx="10"/>
          </p:nvPr>
        </p:nvSpPr>
        <p:spPr>
          <a:xfrm>
            <a:off x="3486150" y="762000"/>
            <a:ext cx="81915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8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32000" y="942976"/>
            <a:ext cx="9448800" cy="1470025"/>
          </a:xfrm>
        </p:spPr>
        <p:txBody>
          <a:bodyPr/>
          <a:lstStyle>
            <a:lvl1pPr algn="l">
              <a:defRPr sz="7200" baseline="0">
                <a:solidFill>
                  <a:schemeClr val="bg1"/>
                </a:solidFill>
                <a:latin typeface="Arial" pitchFamily="34" charset="0"/>
                <a:cs typeface="Arial" pitchFamily="34" charset="0"/>
              </a:defRPr>
            </a:lvl1pPr>
          </a:lstStyle>
          <a:p>
            <a:r>
              <a:rPr lang="en-US" dirty="0"/>
              <a:t>Session Title</a:t>
            </a:r>
          </a:p>
        </p:txBody>
      </p:sp>
      <p:sp>
        <p:nvSpPr>
          <p:cNvPr id="3" name="Subtitle 2"/>
          <p:cNvSpPr>
            <a:spLocks noGrp="1"/>
          </p:cNvSpPr>
          <p:nvPr>
            <p:ph type="subTitle" idx="1" hasCustomPrompt="1"/>
          </p:nvPr>
        </p:nvSpPr>
        <p:spPr>
          <a:xfrm>
            <a:off x="2032000" y="4521200"/>
            <a:ext cx="9448800" cy="1752600"/>
          </a:xfrm>
        </p:spPr>
        <p:txBody>
          <a:bodyPr/>
          <a:lstStyle>
            <a:lvl1pPr marL="0" indent="0" algn="r">
              <a:buNone/>
              <a:defRPr>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Presenter</a:t>
            </a:r>
            <a:br>
              <a:rPr lang="en-US" dirty="0"/>
            </a:br>
            <a:r>
              <a:rPr lang="en-US" dirty="0"/>
              <a:t>Title/Company</a:t>
            </a:r>
          </a:p>
        </p:txBody>
      </p:sp>
      <p:pic>
        <p:nvPicPr>
          <p:cNvPr id="7" name="Picture 7" descr="C:\Users\admin\AppData\Local\Temp\SNAGHTML1b62dac4.PNG"/>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 y="88900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admin\AppData\Local\Temp\SNAGHTML1b7b537c.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4353"/>
          <a:stretch/>
        </p:blipFill>
        <p:spPr bwMode="auto">
          <a:xfrm rot="16200000">
            <a:off x="-603866" y="2774335"/>
            <a:ext cx="242693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4648201"/>
            <a:ext cx="1219197" cy="124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000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pic>
        <p:nvPicPr>
          <p:cNvPr id="8" name="Picture 5" descr="C:\Users\admin\AppData\Local\Temp\SNAGHTML1bad06b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2130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4.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5.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3" r:id="rId5"/>
    <p:sldLayoutId id="2147483812" r:id="rId6"/>
    <p:sldLayoutId id="2147483859" r:id="rId7"/>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40272"/>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7711269"/>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40272"/>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690937"/>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3" r:id="rId1"/>
    <p:sldLayoutId id="2147483814" r:id="rId2"/>
    <p:sldLayoutId id="2147483845" r:id="rId3"/>
    <p:sldLayoutId id="2147483873" r:id="rId4"/>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32.tiff"/><Relationship Id="rId4" Type="http://schemas.openxmlformats.org/officeDocument/2006/relationships/image" Target="../media/image31.tiff"/></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A84092-8146-2D4B-B496-D6B26A0BE819}"/>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662EB2-55A2-964B-84E5-EF92A091F5EA}"/>
              </a:ext>
            </a:extLst>
          </p:cNvPr>
          <p:cNvPicPr>
            <a:picLocks noChangeAspect="1"/>
          </p:cNvPicPr>
          <p:nvPr/>
        </p:nvPicPr>
        <p:blipFill>
          <a:blip r:embed="rId2"/>
          <a:stretch>
            <a:fillRect/>
          </a:stretch>
        </p:blipFill>
        <p:spPr>
          <a:xfrm>
            <a:off x="2590800" y="425825"/>
            <a:ext cx="7073900" cy="6432175"/>
          </a:xfrm>
          <a:prstGeom prst="rect">
            <a:avLst/>
          </a:prstGeom>
        </p:spPr>
      </p:pic>
      <p:grpSp>
        <p:nvGrpSpPr>
          <p:cNvPr id="7" name="Group 144">
            <a:extLst>
              <a:ext uri="{FF2B5EF4-FFF2-40B4-BE49-F238E27FC236}">
                <a16:creationId xmlns:a16="http://schemas.microsoft.com/office/drawing/2014/main" id="{DD1E9A48-968D-E24F-94F4-FDC8064C46D2}"/>
              </a:ext>
            </a:extLst>
          </p:cNvPr>
          <p:cNvGrpSpPr>
            <a:grpSpLocks/>
          </p:cNvGrpSpPr>
          <p:nvPr/>
        </p:nvGrpSpPr>
        <p:grpSpPr bwMode="auto">
          <a:xfrm>
            <a:off x="9876790" y="6228395"/>
            <a:ext cx="1866265" cy="369332"/>
            <a:chOff x="336066" y="6167929"/>
            <a:chExt cx="1867366" cy="368778"/>
          </a:xfrm>
        </p:grpSpPr>
        <p:sp>
          <p:nvSpPr>
            <p:cNvPr id="8" name="TextBox 145">
              <a:extLst>
                <a:ext uri="{FF2B5EF4-FFF2-40B4-BE49-F238E27FC236}">
                  <a16:creationId xmlns:a16="http://schemas.microsoft.com/office/drawing/2014/main" id="{95C9636C-8A62-9C45-ABAD-E875255D720A}"/>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9" name="Picture 146">
              <a:extLst>
                <a:ext uri="{FF2B5EF4-FFF2-40B4-BE49-F238E27FC236}">
                  <a16:creationId xmlns:a16="http://schemas.microsoft.com/office/drawing/2014/main" id="{0333DF64-1147-2041-9895-5F6399F3B1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9797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3996E4-3DD7-2642-B3AA-15CBDF32BBDE}"/>
              </a:ext>
            </a:extLst>
          </p:cNvPr>
          <p:cNvPicPr>
            <a:picLocks noChangeAspect="1"/>
          </p:cNvPicPr>
          <p:nvPr/>
        </p:nvPicPr>
        <p:blipFill>
          <a:blip r:embed="rId2"/>
          <a:stretch>
            <a:fillRect/>
          </a:stretch>
        </p:blipFill>
        <p:spPr>
          <a:xfrm>
            <a:off x="0" y="1239552"/>
            <a:ext cx="12192000" cy="4378895"/>
          </a:xfrm>
          <a:prstGeom prst="rect">
            <a:avLst/>
          </a:prstGeom>
        </p:spPr>
      </p:pic>
      <p:sp>
        <p:nvSpPr>
          <p:cNvPr id="6" name="TextBox 5">
            <a:extLst>
              <a:ext uri="{FF2B5EF4-FFF2-40B4-BE49-F238E27FC236}">
                <a16:creationId xmlns:a16="http://schemas.microsoft.com/office/drawing/2014/main" id="{A8360D32-965F-904E-9E0F-EDABF693D402}"/>
              </a:ext>
            </a:extLst>
          </p:cNvPr>
          <p:cNvSpPr txBox="1"/>
          <p:nvPr/>
        </p:nvSpPr>
        <p:spPr>
          <a:xfrm>
            <a:off x="0" y="635000"/>
            <a:ext cx="12192000" cy="553998"/>
          </a:xfrm>
          <a:prstGeom prst="rect">
            <a:avLst/>
          </a:prstGeom>
          <a:noFill/>
        </p:spPr>
        <p:txBody>
          <a:bodyPr wrap="square" rtlCol="0">
            <a:spAutoFit/>
          </a:bodyPr>
          <a:lstStyle/>
          <a:p>
            <a:pPr algn="ctr"/>
            <a:r>
              <a:rPr lang="en-US" sz="3000" b="1" dirty="0">
                <a:latin typeface="Proxima Nova" panose="02000506030000020004" pitchFamily="2" charset="0"/>
              </a:rPr>
              <a:t>The speed of exploits has compressed 93%</a:t>
            </a:r>
          </a:p>
        </p:txBody>
      </p:sp>
      <p:sp>
        <p:nvSpPr>
          <p:cNvPr id="7" name="Rectangle 6">
            <a:extLst>
              <a:ext uri="{FF2B5EF4-FFF2-40B4-BE49-F238E27FC236}">
                <a16:creationId xmlns:a16="http://schemas.microsoft.com/office/drawing/2014/main" id="{49A5D237-4EE5-C84E-AE61-3C55BAE79DA7}"/>
              </a:ext>
            </a:extLst>
          </p:cNvPr>
          <p:cNvSpPr/>
          <p:nvPr/>
        </p:nvSpPr>
        <p:spPr>
          <a:xfrm>
            <a:off x="2622550" y="1682750"/>
            <a:ext cx="7067550"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88F4DC3-70F7-7C4E-B35F-B2594BE89998}"/>
              </a:ext>
            </a:extLst>
          </p:cNvPr>
          <p:cNvSpPr txBox="1"/>
          <p:nvPr/>
        </p:nvSpPr>
        <p:spPr>
          <a:xfrm>
            <a:off x="1203158" y="5082138"/>
            <a:ext cx="2037737" cy="230832"/>
          </a:xfrm>
          <a:prstGeom prst="rect">
            <a:avLst/>
          </a:prstGeom>
          <a:solidFill>
            <a:schemeClr val="bg1"/>
          </a:solidFill>
        </p:spPr>
        <p:txBody>
          <a:bodyPr wrap="none" rtlCol="0">
            <a:spAutoFit/>
          </a:bodyPr>
          <a:lstStyle/>
          <a:p>
            <a:r>
              <a:rPr lang="en-US" sz="900" dirty="0">
                <a:latin typeface="Proxima Nova" panose="02000506030000020004" pitchFamily="2" charset="0"/>
              </a:rPr>
              <a:t>Sources: Gartner, IBM, Sonatype       </a:t>
            </a:r>
          </a:p>
        </p:txBody>
      </p:sp>
      <p:grpSp>
        <p:nvGrpSpPr>
          <p:cNvPr id="8" name="Group 144">
            <a:extLst>
              <a:ext uri="{FF2B5EF4-FFF2-40B4-BE49-F238E27FC236}">
                <a16:creationId xmlns:a16="http://schemas.microsoft.com/office/drawing/2014/main" id="{DFCCD0B0-EE76-7C47-BCB8-BA7DB5F95306}"/>
              </a:ext>
            </a:extLst>
          </p:cNvPr>
          <p:cNvGrpSpPr>
            <a:grpSpLocks/>
          </p:cNvGrpSpPr>
          <p:nvPr/>
        </p:nvGrpSpPr>
        <p:grpSpPr bwMode="auto">
          <a:xfrm>
            <a:off x="9876790" y="6228395"/>
            <a:ext cx="1866265" cy="369332"/>
            <a:chOff x="336066" y="6167929"/>
            <a:chExt cx="1867366" cy="368778"/>
          </a:xfrm>
        </p:grpSpPr>
        <p:sp>
          <p:nvSpPr>
            <p:cNvPr id="9" name="TextBox 145">
              <a:extLst>
                <a:ext uri="{FF2B5EF4-FFF2-40B4-BE49-F238E27FC236}">
                  <a16:creationId xmlns:a16="http://schemas.microsoft.com/office/drawing/2014/main" id="{F10934A9-9451-1B40-9D47-37037F690280}"/>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10" name="Picture 146">
              <a:extLst>
                <a:ext uri="{FF2B5EF4-FFF2-40B4-BE49-F238E27FC236}">
                  <a16:creationId xmlns:a16="http://schemas.microsoft.com/office/drawing/2014/main" id="{D706D03B-42C5-3741-8C64-132AB7DE83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80499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A679DE0-5A4D-DB41-9AC0-21E88C34E541}"/>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3966883"/>
            <a:ext cx="12192000" cy="50293"/>
          </a:xfrm>
          <a:prstGeom prst="line">
            <a:avLst/>
          </a:prstGeom>
        </p:spPr>
        <p:style>
          <a:lnRef idx="3">
            <a:schemeClr val="accent1"/>
          </a:lnRef>
          <a:fillRef idx="0">
            <a:schemeClr val="accent1"/>
          </a:fillRef>
          <a:effectRef idx="2">
            <a:schemeClr val="accent1"/>
          </a:effectRef>
          <a:fontRef idx="minor">
            <a:schemeClr val="tx1"/>
          </a:fontRef>
        </p:style>
      </p:cxnSp>
      <p:sp>
        <p:nvSpPr>
          <p:cNvPr id="22" name="Rectangle 21"/>
          <p:cNvSpPr/>
          <p:nvPr/>
        </p:nvSpPr>
        <p:spPr>
          <a:xfrm>
            <a:off x="515471" y="1897594"/>
            <a:ext cx="1637242" cy="1021305"/>
          </a:xfrm>
          <a:prstGeom prst="rect">
            <a:avLst/>
          </a:prstGeom>
          <a:effectLst/>
        </p:spPr>
        <p:txBody>
          <a:bodyPr wrap="square">
            <a:spAutoFit/>
          </a:bodyPr>
          <a:lstStyle/>
          <a:p>
            <a:r>
              <a:rPr lang="en-US" dirty="0">
                <a:solidFill>
                  <a:schemeClr val="bg1"/>
                </a:solidFill>
                <a:latin typeface="Proxima Nova" charset="0"/>
              </a:rPr>
              <a:t>March 7</a:t>
            </a:r>
          </a:p>
          <a:p>
            <a:r>
              <a:rPr lang="en-US" sz="1059" dirty="0">
                <a:solidFill>
                  <a:schemeClr val="bg1"/>
                </a:solidFill>
                <a:latin typeface="Proxima Nova" charset="0"/>
                <a:ea typeface="Proxima Nova" charset="0"/>
                <a:cs typeface="Proxima Nova" charset="0"/>
              </a:rPr>
              <a:t>Apache Struts releases updated version to thwart vulnerability</a:t>
            </a:r>
          </a:p>
          <a:p>
            <a:r>
              <a:rPr lang="en-US" sz="1059" dirty="0">
                <a:solidFill>
                  <a:schemeClr val="bg1"/>
                </a:solidFill>
                <a:latin typeface="Proxima Nova" charset="0"/>
                <a:ea typeface="Proxima Nova" charset="0"/>
                <a:cs typeface="Proxima Nova" charset="0"/>
              </a:rPr>
              <a:t>CVE-2017-5638 </a:t>
            </a:r>
            <a:endParaRPr lang="en-US" sz="1059" b="1" dirty="0">
              <a:solidFill>
                <a:schemeClr val="bg1"/>
              </a:solidFill>
              <a:latin typeface="Proxima Nova" charset="0"/>
            </a:endParaRPr>
          </a:p>
        </p:txBody>
      </p:sp>
      <p:sp>
        <p:nvSpPr>
          <p:cNvPr id="26" name="Rectangle 25"/>
          <p:cNvSpPr/>
          <p:nvPr/>
        </p:nvSpPr>
        <p:spPr>
          <a:xfrm>
            <a:off x="10062883" y="4833062"/>
            <a:ext cx="1639653" cy="1184299"/>
          </a:xfrm>
          <a:prstGeom prst="rect">
            <a:avLst/>
          </a:prstGeom>
        </p:spPr>
        <p:txBody>
          <a:bodyPr wrap="square">
            <a:spAutoFit/>
          </a:bodyPr>
          <a:lstStyle/>
          <a:p>
            <a:pPr algn="r"/>
            <a:r>
              <a:rPr lang="en-US" dirty="0">
                <a:solidFill>
                  <a:schemeClr val="bg1"/>
                </a:solidFill>
                <a:latin typeface="Proxima Nova" charset="0"/>
                <a:ea typeface="Proxima Nova" charset="0"/>
                <a:cs typeface="Proxima Nova" charset="0"/>
              </a:rPr>
              <a:t>Today</a:t>
            </a:r>
          </a:p>
          <a:p>
            <a:pPr algn="r"/>
            <a:r>
              <a:rPr lang="en-US" sz="1059" dirty="0">
                <a:solidFill>
                  <a:schemeClr val="bg1"/>
                </a:solidFill>
                <a:latin typeface="Proxima Nova" charset="0"/>
              </a:rPr>
              <a:t>8,780 continue to download vulnerable versions of Struts</a:t>
            </a:r>
          </a:p>
          <a:p>
            <a:pPr algn="r"/>
            <a:endParaRPr lang="en-US" sz="1059" dirty="0">
              <a:solidFill>
                <a:schemeClr val="bg1"/>
              </a:solidFill>
              <a:latin typeface="Proxima Nova" charset="0"/>
            </a:endParaRPr>
          </a:p>
          <a:p>
            <a:pPr algn="r"/>
            <a:r>
              <a:rPr lang="en-US" sz="1059" dirty="0">
                <a:solidFill>
                  <a:schemeClr val="bg1"/>
                </a:solidFill>
                <a:latin typeface="Proxima Nova" charset="0"/>
              </a:rPr>
              <a:t>57% of the Fortune 100</a:t>
            </a:r>
            <a:endParaRPr lang="en-US" sz="1059" dirty="0"/>
          </a:p>
        </p:txBody>
      </p:sp>
      <p:cxnSp>
        <p:nvCxnSpPr>
          <p:cNvPr id="32" name="Straight Connector 31"/>
          <p:cNvCxnSpPr>
            <a:cxnSpLocks/>
          </p:cNvCxnSpPr>
          <p:nvPr/>
        </p:nvCxnSpPr>
        <p:spPr>
          <a:xfrm>
            <a:off x="582707" y="2971800"/>
            <a:ext cx="0" cy="99508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1567054" y="4034120"/>
            <a:ext cx="11424" cy="79894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16961" y="3563792"/>
            <a:ext cx="4760109" cy="3973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roxima Nova Semibold" charset="0"/>
                <a:ea typeface="Proxima Nova Semibold" charset="0"/>
                <a:cs typeface="Proxima Nova Semibold" charset="0"/>
              </a:rPr>
              <a:t>3 Days in March</a:t>
            </a:r>
          </a:p>
        </p:txBody>
      </p:sp>
      <p:sp>
        <p:nvSpPr>
          <p:cNvPr id="28" name="Rectangle 27">
            <a:extLst>
              <a:ext uri="{FF2B5EF4-FFF2-40B4-BE49-F238E27FC236}">
                <a16:creationId xmlns:a16="http://schemas.microsoft.com/office/drawing/2014/main" id="{7853AFD2-7CC0-3142-B26B-EE2B58DD505C}"/>
              </a:ext>
            </a:extLst>
          </p:cNvPr>
          <p:cNvSpPr/>
          <p:nvPr/>
        </p:nvSpPr>
        <p:spPr>
          <a:xfrm>
            <a:off x="1843327" y="4846887"/>
            <a:ext cx="1678438" cy="1673279"/>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March 8</a:t>
            </a:r>
          </a:p>
          <a:p>
            <a:r>
              <a:rPr lang="en-US" sz="1059" dirty="0">
                <a:solidFill>
                  <a:schemeClr val="bg1"/>
                </a:solidFill>
                <a:latin typeface="Proxima Nova" charset="0"/>
                <a:ea typeface="Proxima Nova" charset="0"/>
                <a:cs typeface="Proxima Nova" charset="0"/>
              </a:rPr>
              <a:t>NSA reveals Pentagon servers scanned by nation-states for vulnerable Struts instances</a:t>
            </a:r>
          </a:p>
          <a:p>
            <a:endParaRPr lang="en-US" sz="1059" dirty="0">
              <a:solidFill>
                <a:schemeClr val="bg1"/>
              </a:solidFill>
              <a:latin typeface="Proxima Nova" charset="0"/>
              <a:ea typeface="Proxima Nova" charset="0"/>
              <a:cs typeface="Proxima Nova" charset="0"/>
            </a:endParaRPr>
          </a:p>
          <a:p>
            <a:r>
              <a:rPr lang="en-US" sz="1059" dirty="0">
                <a:solidFill>
                  <a:schemeClr val="bg1"/>
                </a:solidFill>
                <a:latin typeface="Proxima Nova" charset="0"/>
                <a:ea typeface="Proxima Nova" charset="0"/>
                <a:cs typeface="Proxima Nova" charset="0"/>
              </a:rPr>
              <a:t>Struts exploit published to Exploit-DB.</a:t>
            </a:r>
          </a:p>
        </p:txBody>
      </p:sp>
      <p:cxnSp>
        <p:nvCxnSpPr>
          <p:cNvPr id="30" name="Straight Connector 29">
            <a:extLst>
              <a:ext uri="{FF2B5EF4-FFF2-40B4-BE49-F238E27FC236}">
                <a16:creationId xmlns:a16="http://schemas.microsoft.com/office/drawing/2014/main" id="{15F2FBBD-B3D8-5E4A-AEE5-7070335E49D0}"/>
              </a:ext>
            </a:extLst>
          </p:cNvPr>
          <p:cNvCxnSpPr>
            <a:cxnSpLocks/>
          </p:cNvCxnSpPr>
          <p:nvPr/>
        </p:nvCxnSpPr>
        <p:spPr>
          <a:xfrm>
            <a:off x="1952159" y="3997244"/>
            <a:ext cx="0" cy="8706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0F1F74D-32F1-0D44-A2AB-07998A3B0E10}"/>
              </a:ext>
            </a:extLst>
          </p:cNvPr>
          <p:cNvSpPr/>
          <p:nvPr/>
        </p:nvSpPr>
        <p:spPr>
          <a:xfrm>
            <a:off x="5242513" y="4829750"/>
            <a:ext cx="1988604" cy="1836913"/>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March 10</a:t>
            </a:r>
          </a:p>
          <a:p>
            <a:endParaRPr lang="en-US" sz="1059" dirty="0">
              <a:solidFill>
                <a:schemeClr val="bg1"/>
              </a:solidFill>
              <a:latin typeface="Proxima Nova" charset="0"/>
              <a:ea typeface="Proxima Nova" charset="0"/>
              <a:cs typeface="Proxima Nova" charset="0"/>
            </a:endParaRPr>
          </a:p>
          <a:p>
            <a:r>
              <a:rPr lang="en-US" sz="1059" dirty="0">
                <a:solidFill>
                  <a:schemeClr val="bg1"/>
                </a:solidFill>
                <a:latin typeface="Proxima Nova" charset="0"/>
                <a:ea typeface="Proxima Nova" charset="0"/>
                <a:cs typeface="Proxima Nova" charset="0"/>
              </a:rPr>
              <a:t>Equifax</a:t>
            </a:r>
          </a:p>
          <a:p>
            <a:endParaRPr lang="en-US" sz="1059" dirty="0">
              <a:solidFill>
                <a:schemeClr val="bg1"/>
              </a:solidFill>
              <a:latin typeface="Proxima Nova" charset="0"/>
              <a:ea typeface="Proxima Nova" charset="0"/>
              <a:cs typeface="Proxima Nova" charset="0"/>
            </a:endParaRPr>
          </a:p>
          <a:p>
            <a:r>
              <a:rPr lang="en-US" sz="1060" dirty="0">
                <a:solidFill>
                  <a:schemeClr val="bg1"/>
                </a:solidFill>
                <a:latin typeface="Proxima Nova" charset="0"/>
                <a:ea typeface="Proxima Nova" charset="0"/>
                <a:cs typeface="Proxima Nova" charset="0"/>
              </a:rPr>
              <a:t>Canada Revenue  Agency </a:t>
            </a:r>
          </a:p>
          <a:p>
            <a:endParaRPr lang="en-US" sz="1060" dirty="0">
              <a:solidFill>
                <a:schemeClr val="bg1"/>
              </a:solidFill>
              <a:latin typeface="Proxima Nova" charset="0"/>
              <a:ea typeface="Proxima Nova" charset="0"/>
              <a:cs typeface="Proxima Nova" charset="0"/>
            </a:endParaRPr>
          </a:p>
          <a:p>
            <a:r>
              <a:rPr lang="en-US" sz="1060" dirty="0">
                <a:solidFill>
                  <a:schemeClr val="bg1"/>
                </a:solidFill>
                <a:latin typeface="Proxima Nova" charset="0"/>
                <a:ea typeface="Proxima Nova" charset="0"/>
                <a:cs typeface="Proxima Nova" charset="0"/>
              </a:rPr>
              <a:t>Canada Statistics</a:t>
            </a:r>
          </a:p>
          <a:p>
            <a:endParaRPr lang="en-US" sz="1060" dirty="0">
              <a:solidFill>
                <a:schemeClr val="bg1"/>
              </a:solidFill>
              <a:latin typeface="Proxima Nova" charset="0"/>
              <a:ea typeface="Proxima Nova" charset="0"/>
              <a:cs typeface="Proxima Nova" charset="0"/>
            </a:endParaRPr>
          </a:p>
          <a:p>
            <a:r>
              <a:rPr lang="en-US" sz="1060" dirty="0">
                <a:solidFill>
                  <a:schemeClr val="bg1"/>
                </a:solidFill>
                <a:latin typeface="Proxima Nova" charset="0"/>
                <a:ea typeface="Proxima Nova" charset="0"/>
                <a:cs typeface="Proxima Nova" charset="0"/>
              </a:rPr>
              <a:t>GMO Payment Gateway</a:t>
            </a:r>
          </a:p>
          <a:p>
            <a:endParaRPr lang="en-US" sz="1059" dirty="0">
              <a:solidFill>
                <a:schemeClr val="bg1"/>
              </a:solidFill>
              <a:latin typeface="Proxima Nova" charset="0"/>
              <a:ea typeface="Proxima Nova" charset="0"/>
              <a:cs typeface="Proxima Nova" charset="0"/>
            </a:endParaRPr>
          </a:p>
        </p:txBody>
      </p:sp>
      <p:cxnSp>
        <p:nvCxnSpPr>
          <p:cNvPr id="35" name="Straight Connector 34">
            <a:extLst>
              <a:ext uri="{FF2B5EF4-FFF2-40B4-BE49-F238E27FC236}">
                <a16:creationId xmlns:a16="http://schemas.microsoft.com/office/drawing/2014/main" id="{8A1CA1BD-B3D0-784C-8A42-16B08B04640A}"/>
              </a:ext>
            </a:extLst>
          </p:cNvPr>
          <p:cNvCxnSpPr>
            <a:cxnSpLocks/>
          </p:cNvCxnSpPr>
          <p:nvPr/>
        </p:nvCxnSpPr>
        <p:spPr>
          <a:xfrm>
            <a:off x="5330324" y="3988431"/>
            <a:ext cx="0" cy="87397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2D924BE-39DA-904B-8D56-032573D1C142}"/>
              </a:ext>
            </a:extLst>
          </p:cNvPr>
          <p:cNvSpPr/>
          <p:nvPr/>
        </p:nvSpPr>
        <p:spPr>
          <a:xfrm>
            <a:off x="5391057" y="3567105"/>
            <a:ext cx="6197969" cy="39731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roxima Nova Semibold" charset="0"/>
                <a:ea typeface="Proxima Nova Semibold" charset="0"/>
                <a:cs typeface="Proxima Nova Semibold" charset="0"/>
              </a:rPr>
              <a:t>The Rest of the Story</a:t>
            </a:r>
          </a:p>
        </p:txBody>
      </p:sp>
      <p:sp>
        <p:nvSpPr>
          <p:cNvPr id="46" name="Rectangle 45">
            <a:extLst>
              <a:ext uri="{FF2B5EF4-FFF2-40B4-BE49-F238E27FC236}">
                <a16:creationId xmlns:a16="http://schemas.microsoft.com/office/drawing/2014/main" id="{39F3AC94-159A-0D4E-9D70-9E5615D55FCD}"/>
              </a:ext>
            </a:extLst>
          </p:cNvPr>
          <p:cNvSpPr/>
          <p:nvPr/>
        </p:nvSpPr>
        <p:spPr>
          <a:xfrm>
            <a:off x="5631619" y="2034231"/>
            <a:ext cx="1678438" cy="695319"/>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March 13</a:t>
            </a:r>
          </a:p>
          <a:p>
            <a:r>
              <a:rPr lang="en-US" sz="1059" dirty="0">
                <a:solidFill>
                  <a:schemeClr val="bg1"/>
                </a:solidFill>
                <a:latin typeface="Proxima Nova" charset="0"/>
                <a:ea typeface="Proxima Nova" charset="0"/>
                <a:cs typeface="Proxima Nova" charset="0"/>
              </a:rPr>
              <a:t>Okinawa Power</a:t>
            </a:r>
          </a:p>
          <a:p>
            <a:r>
              <a:rPr lang="en-US" sz="1059" dirty="0">
                <a:solidFill>
                  <a:schemeClr val="bg1"/>
                </a:solidFill>
                <a:latin typeface="Proxima Nova" charset="0"/>
                <a:ea typeface="Proxima Nova" charset="0"/>
                <a:cs typeface="Proxima Nova" charset="0"/>
              </a:rPr>
              <a:t>Japan Post</a:t>
            </a:r>
          </a:p>
        </p:txBody>
      </p:sp>
      <p:cxnSp>
        <p:nvCxnSpPr>
          <p:cNvPr id="47" name="Straight Connector 46">
            <a:extLst>
              <a:ext uri="{FF2B5EF4-FFF2-40B4-BE49-F238E27FC236}">
                <a16:creationId xmlns:a16="http://schemas.microsoft.com/office/drawing/2014/main" id="{DF8DD0D8-7F5D-8D48-93D9-FDEA87B8519A}"/>
              </a:ext>
            </a:extLst>
          </p:cNvPr>
          <p:cNvCxnSpPr>
            <a:cxnSpLocks/>
          </p:cNvCxnSpPr>
          <p:nvPr/>
        </p:nvCxnSpPr>
        <p:spPr>
          <a:xfrm>
            <a:off x="5739309" y="2706910"/>
            <a:ext cx="0" cy="8706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586B1F9-6371-9F4B-A92B-3D16243D0C14}"/>
              </a:ext>
            </a:extLst>
          </p:cNvPr>
          <p:cNvSpPr/>
          <p:nvPr/>
        </p:nvSpPr>
        <p:spPr>
          <a:xfrm>
            <a:off x="3349750" y="2013961"/>
            <a:ext cx="1915934" cy="695575"/>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March 9</a:t>
            </a:r>
          </a:p>
          <a:p>
            <a:r>
              <a:rPr lang="en-US" sz="1060" dirty="0">
                <a:solidFill>
                  <a:schemeClr val="bg1"/>
                </a:solidFill>
              </a:rPr>
              <a:t>Cisco observes "a high number of exploitation events."</a:t>
            </a:r>
            <a:endParaRPr lang="en-US" sz="1060" dirty="0">
              <a:solidFill>
                <a:schemeClr val="bg1"/>
              </a:solidFill>
              <a:latin typeface="Proxima Nova" charset="0"/>
              <a:ea typeface="Proxima Nova" charset="0"/>
              <a:cs typeface="Proxima Nova" charset="0"/>
            </a:endParaRPr>
          </a:p>
        </p:txBody>
      </p:sp>
      <p:cxnSp>
        <p:nvCxnSpPr>
          <p:cNvPr id="49" name="Straight Connector 48">
            <a:extLst>
              <a:ext uri="{FF2B5EF4-FFF2-40B4-BE49-F238E27FC236}">
                <a16:creationId xmlns:a16="http://schemas.microsoft.com/office/drawing/2014/main" id="{919F2C1B-FDC9-9C48-B55F-6C43F44FAEB9}"/>
              </a:ext>
            </a:extLst>
          </p:cNvPr>
          <p:cNvCxnSpPr>
            <a:cxnSpLocks/>
          </p:cNvCxnSpPr>
          <p:nvPr/>
        </p:nvCxnSpPr>
        <p:spPr>
          <a:xfrm>
            <a:off x="3436421" y="2706910"/>
            <a:ext cx="0" cy="8706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9BBA5AC-C4E6-BA4D-9883-7110865588F8}"/>
              </a:ext>
            </a:extLst>
          </p:cNvPr>
          <p:cNvSpPr/>
          <p:nvPr/>
        </p:nvSpPr>
        <p:spPr>
          <a:xfrm>
            <a:off x="9043710" y="2034231"/>
            <a:ext cx="1678438" cy="532325"/>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March ’18</a:t>
            </a:r>
          </a:p>
          <a:p>
            <a:r>
              <a:rPr lang="en-US" sz="1059" dirty="0">
                <a:solidFill>
                  <a:schemeClr val="bg1"/>
                </a:solidFill>
                <a:latin typeface="Proxima Nova" charset="0"/>
                <a:ea typeface="Proxima Nova" charset="0"/>
                <a:cs typeface="Proxima Nova" charset="0"/>
              </a:rPr>
              <a:t>India’s  AADHAAR</a:t>
            </a:r>
          </a:p>
        </p:txBody>
      </p:sp>
      <p:cxnSp>
        <p:nvCxnSpPr>
          <p:cNvPr id="19" name="Straight Connector 18">
            <a:extLst>
              <a:ext uri="{FF2B5EF4-FFF2-40B4-BE49-F238E27FC236}">
                <a16:creationId xmlns:a16="http://schemas.microsoft.com/office/drawing/2014/main" id="{157F6D96-18A3-504E-B110-B0458CB258E0}"/>
              </a:ext>
            </a:extLst>
          </p:cNvPr>
          <p:cNvCxnSpPr>
            <a:cxnSpLocks/>
          </p:cNvCxnSpPr>
          <p:nvPr/>
        </p:nvCxnSpPr>
        <p:spPr>
          <a:xfrm>
            <a:off x="9130379" y="2706910"/>
            <a:ext cx="0" cy="8706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965871F-3325-B94E-9B49-7E3DFF370ABB}"/>
              </a:ext>
            </a:extLst>
          </p:cNvPr>
          <p:cNvSpPr/>
          <p:nvPr/>
        </p:nvSpPr>
        <p:spPr>
          <a:xfrm>
            <a:off x="7381590" y="2034231"/>
            <a:ext cx="1678438" cy="532325"/>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April 13</a:t>
            </a:r>
          </a:p>
          <a:p>
            <a:r>
              <a:rPr lang="en-US" sz="1059" dirty="0">
                <a:solidFill>
                  <a:schemeClr val="bg1"/>
                </a:solidFill>
                <a:latin typeface="Proxima Nova" charset="0"/>
                <a:ea typeface="Proxima Nova" charset="0"/>
                <a:cs typeface="Proxima Nova" charset="0"/>
              </a:rPr>
              <a:t>India Post</a:t>
            </a:r>
          </a:p>
        </p:txBody>
      </p:sp>
      <p:cxnSp>
        <p:nvCxnSpPr>
          <p:cNvPr id="39" name="Straight Connector 38">
            <a:extLst>
              <a:ext uri="{FF2B5EF4-FFF2-40B4-BE49-F238E27FC236}">
                <a16:creationId xmlns:a16="http://schemas.microsoft.com/office/drawing/2014/main" id="{FCF2610A-6E96-B143-BE8E-1AD8977F0D3E}"/>
              </a:ext>
            </a:extLst>
          </p:cNvPr>
          <p:cNvCxnSpPr>
            <a:cxnSpLocks/>
          </p:cNvCxnSpPr>
          <p:nvPr/>
        </p:nvCxnSpPr>
        <p:spPr>
          <a:xfrm>
            <a:off x="7468260" y="2706910"/>
            <a:ext cx="0" cy="8706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3B565E5-7AF8-B54B-84C9-CCB0CEAB9F55}"/>
              </a:ext>
            </a:extLst>
          </p:cNvPr>
          <p:cNvPicPr>
            <a:picLocks noChangeAspect="1"/>
          </p:cNvPicPr>
          <p:nvPr/>
        </p:nvPicPr>
        <p:blipFill>
          <a:blip r:embed="rId2"/>
          <a:stretch>
            <a:fillRect/>
          </a:stretch>
        </p:blipFill>
        <p:spPr>
          <a:xfrm>
            <a:off x="4899773" y="6255587"/>
            <a:ext cx="306978" cy="204332"/>
          </a:xfrm>
          <a:prstGeom prst="rect">
            <a:avLst/>
          </a:prstGeom>
        </p:spPr>
      </p:pic>
      <p:pic>
        <p:nvPicPr>
          <p:cNvPr id="4" name="Picture 3">
            <a:extLst>
              <a:ext uri="{FF2B5EF4-FFF2-40B4-BE49-F238E27FC236}">
                <a16:creationId xmlns:a16="http://schemas.microsoft.com/office/drawing/2014/main" id="{68237DD2-BE3D-3642-AA8A-BBEDA30A0FC1}"/>
              </a:ext>
            </a:extLst>
          </p:cNvPr>
          <p:cNvPicPr>
            <a:picLocks noChangeAspect="1"/>
          </p:cNvPicPr>
          <p:nvPr/>
        </p:nvPicPr>
        <p:blipFill>
          <a:blip r:embed="rId3"/>
          <a:stretch>
            <a:fillRect/>
          </a:stretch>
        </p:blipFill>
        <p:spPr>
          <a:xfrm>
            <a:off x="1516547" y="5170188"/>
            <a:ext cx="314206" cy="211107"/>
          </a:xfrm>
          <a:prstGeom prst="rect">
            <a:avLst/>
          </a:prstGeom>
        </p:spPr>
      </p:pic>
      <p:pic>
        <p:nvPicPr>
          <p:cNvPr id="5" name="Picture 4">
            <a:extLst>
              <a:ext uri="{FF2B5EF4-FFF2-40B4-BE49-F238E27FC236}">
                <a16:creationId xmlns:a16="http://schemas.microsoft.com/office/drawing/2014/main" id="{B452D495-8B5F-3D4B-A8B7-B1AA036D20B1}"/>
              </a:ext>
            </a:extLst>
          </p:cNvPr>
          <p:cNvPicPr>
            <a:picLocks noChangeAspect="1"/>
          </p:cNvPicPr>
          <p:nvPr/>
        </p:nvPicPr>
        <p:blipFill>
          <a:blip r:embed="rId4"/>
          <a:stretch>
            <a:fillRect/>
          </a:stretch>
        </p:blipFill>
        <p:spPr>
          <a:xfrm>
            <a:off x="4899773" y="5604867"/>
            <a:ext cx="308103" cy="196844"/>
          </a:xfrm>
          <a:prstGeom prst="rect">
            <a:avLst/>
          </a:prstGeom>
        </p:spPr>
      </p:pic>
      <p:pic>
        <p:nvPicPr>
          <p:cNvPr id="7" name="Picture 6">
            <a:extLst>
              <a:ext uri="{FF2B5EF4-FFF2-40B4-BE49-F238E27FC236}">
                <a16:creationId xmlns:a16="http://schemas.microsoft.com/office/drawing/2014/main" id="{E0B3C0B3-851F-204F-B6C0-28C0ABA7C71E}"/>
              </a:ext>
            </a:extLst>
          </p:cNvPr>
          <p:cNvPicPr>
            <a:picLocks noChangeAspect="1"/>
          </p:cNvPicPr>
          <p:nvPr/>
        </p:nvPicPr>
        <p:blipFill>
          <a:blip r:embed="rId5"/>
          <a:stretch>
            <a:fillRect/>
          </a:stretch>
        </p:blipFill>
        <p:spPr>
          <a:xfrm>
            <a:off x="7096341" y="2109256"/>
            <a:ext cx="313452" cy="199696"/>
          </a:xfrm>
          <a:prstGeom prst="rect">
            <a:avLst/>
          </a:prstGeom>
        </p:spPr>
      </p:pic>
      <p:pic>
        <p:nvPicPr>
          <p:cNvPr id="40" name="Picture 39">
            <a:extLst>
              <a:ext uri="{FF2B5EF4-FFF2-40B4-BE49-F238E27FC236}">
                <a16:creationId xmlns:a16="http://schemas.microsoft.com/office/drawing/2014/main" id="{F184D952-C6CF-C843-A6CA-773D0C31F353}"/>
              </a:ext>
            </a:extLst>
          </p:cNvPr>
          <p:cNvPicPr>
            <a:picLocks noChangeAspect="1"/>
          </p:cNvPicPr>
          <p:nvPr/>
        </p:nvPicPr>
        <p:blipFill>
          <a:blip r:embed="rId5"/>
          <a:stretch>
            <a:fillRect/>
          </a:stretch>
        </p:blipFill>
        <p:spPr>
          <a:xfrm>
            <a:off x="8720189" y="2109256"/>
            <a:ext cx="313452" cy="199696"/>
          </a:xfrm>
          <a:prstGeom prst="rect">
            <a:avLst/>
          </a:prstGeom>
        </p:spPr>
      </p:pic>
      <p:pic>
        <p:nvPicPr>
          <p:cNvPr id="42" name="Picture 41">
            <a:extLst>
              <a:ext uri="{FF2B5EF4-FFF2-40B4-BE49-F238E27FC236}">
                <a16:creationId xmlns:a16="http://schemas.microsoft.com/office/drawing/2014/main" id="{703613A3-AE9D-0B47-8F3B-DAAA1BDC9710}"/>
              </a:ext>
            </a:extLst>
          </p:cNvPr>
          <p:cNvPicPr>
            <a:picLocks noChangeAspect="1"/>
          </p:cNvPicPr>
          <p:nvPr/>
        </p:nvPicPr>
        <p:blipFill>
          <a:blip r:embed="rId4"/>
          <a:stretch>
            <a:fillRect/>
          </a:stretch>
        </p:blipFill>
        <p:spPr>
          <a:xfrm>
            <a:off x="4899773" y="5925433"/>
            <a:ext cx="308103" cy="196844"/>
          </a:xfrm>
          <a:prstGeom prst="rect">
            <a:avLst/>
          </a:prstGeom>
        </p:spPr>
      </p:pic>
      <p:pic>
        <p:nvPicPr>
          <p:cNvPr id="43" name="Picture 42">
            <a:extLst>
              <a:ext uri="{FF2B5EF4-FFF2-40B4-BE49-F238E27FC236}">
                <a16:creationId xmlns:a16="http://schemas.microsoft.com/office/drawing/2014/main" id="{BBE6E58E-FD52-E147-836D-4A957DA7D02F}"/>
              </a:ext>
            </a:extLst>
          </p:cNvPr>
          <p:cNvPicPr>
            <a:picLocks noChangeAspect="1"/>
          </p:cNvPicPr>
          <p:nvPr/>
        </p:nvPicPr>
        <p:blipFill>
          <a:blip r:embed="rId3"/>
          <a:stretch>
            <a:fillRect/>
          </a:stretch>
        </p:blipFill>
        <p:spPr>
          <a:xfrm>
            <a:off x="4899773" y="5270037"/>
            <a:ext cx="314206" cy="211107"/>
          </a:xfrm>
          <a:prstGeom prst="rect">
            <a:avLst/>
          </a:prstGeom>
        </p:spPr>
      </p:pic>
      <p:pic>
        <p:nvPicPr>
          <p:cNvPr id="44" name="Picture 43">
            <a:extLst>
              <a:ext uri="{FF2B5EF4-FFF2-40B4-BE49-F238E27FC236}">
                <a16:creationId xmlns:a16="http://schemas.microsoft.com/office/drawing/2014/main" id="{CF22D115-5B82-C444-B1CE-767A6BEC035C}"/>
              </a:ext>
            </a:extLst>
          </p:cNvPr>
          <p:cNvPicPr>
            <a:picLocks noChangeAspect="1"/>
          </p:cNvPicPr>
          <p:nvPr/>
        </p:nvPicPr>
        <p:blipFill>
          <a:blip r:embed="rId2"/>
          <a:stretch>
            <a:fillRect/>
          </a:stretch>
        </p:blipFill>
        <p:spPr>
          <a:xfrm>
            <a:off x="5317809" y="2109256"/>
            <a:ext cx="306978" cy="204332"/>
          </a:xfrm>
          <a:prstGeom prst="rect">
            <a:avLst/>
          </a:prstGeom>
        </p:spPr>
      </p:pic>
      <p:sp>
        <p:nvSpPr>
          <p:cNvPr id="56" name="Rectangle 55">
            <a:extLst>
              <a:ext uri="{FF2B5EF4-FFF2-40B4-BE49-F238E27FC236}">
                <a16:creationId xmlns:a16="http://schemas.microsoft.com/office/drawing/2014/main" id="{B106DF8D-4014-FC43-A352-7FAB788B37E5}"/>
              </a:ext>
            </a:extLst>
          </p:cNvPr>
          <p:cNvSpPr/>
          <p:nvPr/>
        </p:nvSpPr>
        <p:spPr>
          <a:xfrm>
            <a:off x="8264237" y="4835005"/>
            <a:ext cx="1988604" cy="695319"/>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December ’17</a:t>
            </a:r>
            <a:endParaRPr lang="en-US" sz="1059" dirty="0">
              <a:solidFill>
                <a:schemeClr val="bg1"/>
              </a:solidFill>
              <a:latin typeface="Proxima Nova" charset="0"/>
              <a:ea typeface="Proxima Nova" charset="0"/>
              <a:cs typeface="Proxima Nova" charset="0"/>
            </a:endParaRPr>
          </a:p>
          <a:p>
            <a:endParaRPr lang="en-US" sz="1059" dirty="0">
              <a:solidFill>
                <a:schemeClr val="bg1"/>
              </a:solidFill>
              <a:latin typeface="Proxima Nova" charset="0"/>
              <a:ea typeface="Proxima Nova" charset="0"/>
              <a:cs typeface="Proxima Nova" charset="0"/>
            </a:endParaRPr>
          </a:p>
          <a:p>
            <a:r>
              <a:rPr lang="en-US" sz="1059" dirty="0">
                <a:solidFill>
                  <a:schemeClr val="bg1"/>
                </a:solidFill>
                <a:latin typeface="Proxima Nova" charset="0"/>
                <a:ea typeface="Proxima Nova" charset="0"/>
                <a:cs typeface="Proxima Nova" charset="0"/>
              </a:rPr>
              <a:t>Monero Crypto Mining</a:t>
            </a:r>
          </a:p>
        </p:txBody>
      </p:sp>
      <p:cxnSp>
        <p:nvCxnSpPr>
          <p:cNvPr id="57" name="Straight Connector 56">
            <a:extLst>
              <a:ext uri="{FF2B5EF4-FFF2-40B4-BE49-F238E27FC236}">
                <a16:creationId xmlns:a16="http://schemas.microsoft.com/office/drawing/2014/main" id="{E87A9D17-66E7-5B49-A3C2-981C88BB1F30}"/>
              </a:ext>
            </a:extLst>
          </p:cNvPr>
          <p:cNvCxnSpPr>
            <a:cxnSpLocks/>
          </p:cNvCxnSpPr>
          <p:nvPr/>
        </p:nvCxnSpPr>
        <p:spPr>
          <a:xfrm>
            <a:off x="8352048" y="3993686"/>
            <a:ext cx="0" cy="87397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CB8ECB4-18AF-054D-97E6-13279B8A3DD4}"/>
              </a:ext>
            </a:extLst>
          </p:cNvPr>
          <p:cNvSpPr txBox="1"/>
          <p:nvPr/>
        </p:nvSpPr>
        <p:spPr>
          <a:xfrm>
            <a:off x="0" y="473635"/>
            <a:ext cx="12192000" cy="769441"/>
          </a:xfrm>
          <a:prstGeom prst="rect">
            <a:avLst/>
          </a:prstGeom>
          <a:noFill/>
        </p:spPr>
        <p:txBody>
          <a:bodyPr wrap="square" rtlCol="0">
            <a:spAutoFit/>
          </a:bodyPr>
          <a:lstStyle/>
          <a:p>
            <a:pPr algn="ctr"/>
            <a:r>
              <a:rPr lang="en-US" sz="3000" b="1" dirty="0">
                <a:solidFill>
                  <a:schemeClr val="bg1"/>
                </a:solidFill>
                <a:latin typeface="Proxima Nova" panose="02000506030000020004" pitchFamily="2" charset="0"/>
              </a:rPr>
              <a:t>Software’s big hack</a:t>
            </a:r>
          </a:p>
          <a:p>
            <a:pPr algn="ctr"/>
            <a:r>
              <a:rPr lang="en-US" sz="1400" dirty="0">
                <a:solidFill>
                  <a:schemeClr val="bg1"/>
                </a:solidFill>
                <a:latin typeface="Proxima Nova" panose="02000506030000020004" pitchFamily="2" charset="0"/>
              </a:rPr>
              <a:t>Equifax was not alone</a:t>
            </a:r>
          </a:p>
        </p:txBody>
      </p:sp>
      <p:grpSp>
        <p:nvGrpSpPr>
          <p:cNvPr id="50" name="Group 144">
            <a:extLst>
              <a:ext uri="{FF2B5EF4-FFF2-40B4-BE49-F238E27FC236}">
                <a16:creationId xmlns:a16="http://schemas.microsoft.com/office/drawing/2014/main" id="{0DEA23E2-D5F3-494F-9014-69569641CB47}"/>
              </a:ext>
            </a:extLst>
          </p:cNvPr>
          <p:cNvGrpSpPr>
            <a:grpSpLocks/>
          </p:cNvGrpSpPr>
          <p:nvPr/>
        </p:nvGrpSpPr>
        <p:grpSpPr bwMode="auto">
          <a:xfrm>
            <a:off x="9876790" y="6228395"/>
            <a:ext cx="1866265" cy="369332"/>
            <a:chOff x="336066" y="6167929"/>
            <a:chExt cx="1867366" cy="368778"/>
          </a:xfrm>
        </p:grpSpPr>
        <p:sp>
          <p:nvSpPr>
            <p:cNvPr id="51" name="TextBox 145">
              <a:extLst>
                <a:ext uri="{FF2B5EF4-FFF2-40B4-BE49-F238E27FC236}">
                  <a16:creationId xmlns:a16="http://schemas.microsoft.com/office/drawing/2014/main" id="{204590AB-DB47-2D47-8B07-E62C4A97D263}"/>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52" name="Picture 146">
              <a:extLst>
                <a:ext uri="{FF2B5EF4-FFF2-40B4-BE49-F238E27FC236}">
                  <a16:creationId xmlns:a16="http://schemas.microsoft.com/office/drawing/2014/main" id="{0529BFF2-0E49-D043-8BE6-13BC014190B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8747336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550006-8DC1-3240-A5F2-C37AB927FF03}"/>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5D1C515-9D69-A244-A9C4-D0E04A18FF66}"/>
              </a:ext>
            </a:extLst>
          </p:cNvPr>
          <p:cNvSpPr txBox="1"/>
          <p:nvPr/>
        </p:nvSpPr>
        <p:spPr>
          <a:xfrm>
            <a:off x="3623881" y="342900"/>
            <a:ext cx="4873450" cy="769441"/>
          </a:xfrm>
          <a:prstGeom prst="rect">
            <a:avLst/>
          </a:prstGeom>
          <a:noFill/>
        </p:spPr>
        <p:txBody>
          <a:bodyPr wrap="none" rtlCol="0">
            <a:spAutoFit/>
          </a:bodyPr>
          <a:lstStyle/>
          <a:p>
            <a:pPr algn="ctr"/>
            <a:r>
              <a:rPr lang="en-US" sz="3000" b="1" dirty="0">
                <a:latin typeface="Proxima Nova" panose="02000506030000020004" pitchFamily="2" charset="0"/>
              </a:rPr>
              <a:t>Software’s Big Hack</a:t>
            </a:r>
          </a:p>
          <a:p>
            <a:pPr algn="ctr"/>
            <a:r>
              <a:rPr lang="en-US" sz="1400" dirty="0">
                <a:latin typeface="Proxima Nova" panose="02000506030000020004" pitchFamily="2" charset="0"/>
              </a:rPr>
              <a:t>A shifting battlefront of attacks (March 2016 – August 2018)</a:t>
            </a:r>
          </a:p>
        </p:txBody>
      </p:sp>
    </p:spTree>
    <p:extLst>
      <p:ext uri="{BB962C8B-B14F-4D97-AF65-F5344CB8AC3E}">
        <p14:creationId xmlns:p14="http://schemas.microsoft.com/office/powerpoint/2010/main" val="3354280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79665A-E823-B448-A1E5-8ADA4587A19F}"/>
              </a:ext>
            </a:extLst>
          </p:cNvPr>
          <p:cNvSpPr/>
          <p:nvPr/>
        </p:nvSpPr>
        <p:spPr>
          <a:xfrm>
            <a:off x="-62753" y="0"/>
            <a:ext cx="1225475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CF2A85C-C3C1-7149-AFB6-38051F7A4741}"/>
              </a:ext>
            </a:extLst>
          </p:cNvPr>
          <p:cNvPicPr>
            <a:picLocks noChangeAspect="1"/>
          </p:cNvPicPr>
          <p:nvPr/>
        </p:nvPicPr>
        <p:blipFill>
          <a:blip r:embed="rId3"/>
          <a:stretch>
            <a:fillRect/>
          </a:stretch>
        </p:blipFill>
        <p:spPr>
          <a:xfrm>
            <a:off x="0" y="1239552"/>
            <a:ext cx="12192000" cy="4378895"/>
          </a:xfrm>
          <a:prstGeom prst="rect">
            <a:avLst/>
          </a:prstGeom>
        </p:spPr>
      </p:pic>
      <p:sp>
        <p:nvSpPr>
          <p:cNvPr id="5" name="Rectangle 4">
            <a:extLst>
              <a:ext uri="{FF2B5EF4-FFF2-40B4-BE49-F238E27FC236}">
                <a16:creationId xmlns:a16="http://schemas.microsoft.com/office/drawing/2014/main" id="{FDF8594F-C871-D742-ADAC-232BF3A55A94}"/>
              </a:ext>
            </a:extLst>
          </p:cNvPr>
          <p:cNvSpPr/>
          <p:nvPr/>
        </p:nvSpPr>
        <p:spPr>
          <a:xfrm>
            <a:off x="2581835" y="1676400"/>
            <a:ext cx="7180730" cy="537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4C5B9410-2569-2947-B1E6-DB5FDA56204A}"/>
              </a:ext>
            </a:extLst>
          </p:cNvPr>
          <p:cNvSpPr/>
          <p:nvPr/>
        </p:nvSpPr>
        <p:spPr>
          <a:xfrm>
            <a:off x="1900518" y="2581836"/>
            <a:ext cx="9430871" cy="1936376"/>
          </a:xfrm>
          <a:custGeom>
            <a:avLst/>
            <a:gdLst>
              <a:gd name="connsiteX0" fmla="*/ 0 w 9475694"/>
              <a:gd name="connsiteY0" fmla="*/ 17929 h 1936376"/>
              <a:gd name="connsiteX1" fmla="*/ 914400 w 9475694"/>
              <a:gd name="connsiteY1" fmla="*/ 699247 h 1936376"/>
              <a:gd name="connsiteX2" fmla="*/ 1873623 w 9475694"/>
              <a:gd name="connsiteY2" fmla="*/ 564776 h 1936376"/>
              <a:gd name="connsiteX3" fmla="*/ 2832847 w 9475694"/>
              <a:gd name="connsiteY3" fmla="*/ 1174376 h 1936376"/>
              <a:gd name="connsiteX4" fmla="*/ 3756212 w 9475694"/>
              <a:gd name="connsiteY4" fmla="*/ 717176 h 1936376"/>
              <a:gd name="connsiteX5" fmla="*/ 4751294 w 9475694"/>
              <a:gd name="connsiteY5" fmla="*/ 815788 h 1936376"/>
              <a:gd name="connsiteX6" fmla="*/ 5665694 w 9475694"/>
              <a:gd name="connsiteY6" fmla="*/ 1308847 h 1936376"/>
              <a:gd name="connsiteX7" fmla="*/ 6624918 w 9475694"/>
              <a:gd name="connsiteY7" fmla="*/ 941294 h 1936376"/>
              <a:gd name="connsiteX8" fmla="*/ 7593106 w 9475694"/>
              <a:gd name="connsiteY8" fmla="*/ 1093694 h 1936376"/>
              <a:gd name="connsiteX9" fmla="*/ 8588188 w 9475694"/>
              <a:gd name="connsiteY9" fmla="*/ 1425388 h 1936376"/>
              <a:gd name="connsiteX10" fmla="*/ 9466729 w 9475694"/>
              <a:gd name="connsiteY10" fmla="*/ 1936376 h 1936376"/>
              <a:gd name="connsiteX11" fmla="*/ 9475694 w 9475694"/>
              <a:gd name="connsiteY11" fmla="*/ 0 h 1936376"/>
              <a:gd name="connsiteX12" fmla="*/ 0 w 9475694"/>
              <a:gd name="connsiteY12" fmla="*/ 17929 h 193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5694" h="1936376">
                <a:moveTo>
                  <a:pt x="0" y="17929"/>
                </a:moveTo>
                <a:lnTo>
                  <a:pt x="914400" y="699247"/>
                </a:lnTo>
                <a:lnTo>
                  <a:pt x="1873623" y="564776"/>
                </a:lnTo>
                <a:lnTo>
                  <a:pt x="2832847" y="1174376"/>
                </a:lnTo>
                <a:lnTo>
                  <a:pt x="3756212" y="717176"/>
                </a:lnTo>
                <a:lnTo>
                  <a:pt x="4751294" y="815788"/>
                </a:lnTo>
                <a:lnTo>
                  <a:pt x="5665694" y="1308847"/>
                </a:lnTo>
                <a:lnTo>
                  <a:pt x="6624918" y="941294"/>
                </a:lnTo>
                <a:lnTo>
                  <a:pt x="7593106" y="1093694"/>
                </a:lnTo>
                <a:lnTo>
                  <a:pt x="8588188" y="1425388"/>
                </a:lnTo>
                <a:lnTo>
                  <a:pt x="9466729" y="1936376"/>
                </a:lnTo>
                <a:cubicBezTo>
                  <a:pt x="9469717" y="1290917"/>
                  <a:pt x="9472706" y="645459"/>
                  <a:pt x="9475694" y="0"/>
                </a:cubicBezTo>
                <a:lnTo>
                  <a:pt x="0" y="17929"/>
                </a:lnTo>
                <a:close/>
              </a:path>
            </a:pathLst>
          </a:custGeom>
          <a:solidFill>
            <a:srgbClr val="FF018D"/>
          </a:solidFill>
          <a:ln>
            <a:solidFill>
              <a:srgbClr val="FF0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F316B03-C95D-E14C-80EA-99034F31D5E8}"/>
              </a:ext>
            </a:extLst>
          </p:cNvPr>
          <p:cNvSpPr txBox="1"/>
          <p:nvPr/>
        </p:nvSpPr>
        <p:spPr>
          <a:xfrm>
            <a:off x="824752" y="1800403"/>
            <a:ext cx="11367247" cy="461665"/>
          </a:xfrm>
          <a:prstGeom prst="rect">
            <a:avLst/>
          </a:prstGeom>
          <a:noFill/>
        </p:spPr>
        <p:txBody>
          <a:bodyPr wrap="square" rtlCol="0">
            <a:spAutoFit/>
          </a:bodyPr>
          <a:lstStyle/>
          <a:p>
            <a:pPr algn="ctr"/>
            <a:r>
              <a:rPr lang="en-US" sz="2400" b="1" dirty="0">
                <a:solidFill>
                  <a:srgbClr val="FF018D"/>
                </a:solidFill>
                <a:latin typeface="Proxima Nova" panose="02000506030000020004" pitchFamily="2" charset="0"/>
              </a:rPr>
              <a:t>DevSecOps challenge: automate faster than evil.</a:t>
            </a:r>
          </a:p>
        </p:txBody>
      </p:sp>
      <p:grpSp>
        <p:nvGrpSpPr>
          <p:cNvPr id="17" name="Group 144">
            <a:extLst>
              <a:ext uri="{FF2B5EF4-FFF2-40B4-BE49-F238E27FC236}">
                <a16:creationId xmlns:a16="http://schemas.microsoft.com/office/drawing/2014/main" id="{9463E7C2-2C73-4443-8359-75F7A2D5279D}"/>
              </a:ext>
            </a:extLst>
          </p:cNvPr>
          <p:cNvGrpSpPr>
            <a:grpSpLocks/>
          </p:cNvGrpSpPr>
          <p:nvPr/>
        </p:nvGrpSpPr>
        <p:grpSpPr bwMode="auto">
          <a:xfrm>
            <a:off x="9876790" y="6228395"/>
            <a:ext cx="1866265" cy="369332"/>
            <a:chOff x="336066" y="6167929"/>
            <a:chExt cx="1867366" cy="368778"/>
          </a:xfrm>
        </p:grpSpPr>
        <p:sp>
          <p:nvSpPr>
            <p:cNvPr id="18" name="TextBox 145">
              <a:extLst>
                <a:ext uri="{FF2B5EF4-FFF2-40B4-BE49-F238E27FC236}">
                  <a16:creationId xmlns:a16="http://schemas.microsoft.com/office/drawing/2014/main" id="{A8C69FCB-1879-AB41-9CF4-C7E056EDF156}"/>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19" name="Picture 146">
              <a:extLst>
                <a:ext uri="{FF2B5EF4-FFF2-40B4-BE49-F238E27FC236}">
                  <a16:creationId xmlns:a16="http://schemas.microsoft.com/office/drawing/2014/main" id="{07101C4F-7FEB-B242-A58A-C757F0F9FE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2874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5A26F-D679-A34A-9538-EEB0F2BD6B00}"/>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5C0BE84-7272-8A44-8753-ADF15A4F035E}"/>
              </a:ext>
            </a:extLst>
          </p:cNvPr>
          <p:cNvSpPr txBox="1"/>
          <p:nvPr/>
        </p:nvSpPr>
        <p:spPr>
          <a:xfrm>
            <a:off x="0" y="342900"/>
            <a:ext cx="12192000" cy="553998"/>
          </a:xfrm>
          <a:prstGeom prst="rect">
            <a:avLst/>
          </a:prstGeom>
          <a:noFill/>
        </p:spPr>
        <p:txBody>
          <a:bodyPr wrap="square" rtlCol="0">
            <a:spAutoFit/>
          </a:bodyPr>
          <a:lstStyle/>
          <a:p>
            <a:pPr algn="ctr"/>
            <a:r>
              <a:rPr lang="en-US" sz="3000" b="1" dirty="0">
                <a:latin typeface="Proxima Nova" panose="02000506030000020004" pitchFamily="2" charset="0"/>
              </a:rPr>
              <a:t>DevSecOps automation helps</a:t>
            </a:r>
          </a:p>
        </p:txBody>
      </p:sp>
    </p:spTree>
    <p:extLst>
      <p:ext uri="{BB962C8B-B14F-4D97-AF65-F5344CB8AC3E}">
        <p14:creationId xmlns:p14="http://schemas.microsoft.com/office/powerpoint/2010/main" val="2890000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B40BDB-1EAF-E040-BD41-6C83B8029A85}"/>
              </a:ext>
            </a:extLst>
          </p:cNvPr>
          <p:cNvPicPr>
            <a:picLocks noChangeAspect="1"/>
          </p:cNvPicPr>
          <p:nvPr/>
        </p:nvPicPr>
        <p:blipFill>
          <a:blip r:embed="rId3"/>
          <a:stretch>
            <a:fillRect/>
          </a:stretch>
        </p:blipFill>
        <p:spPr>
          <a:xfrm>
            <a:off x="891915" y="1531174"/>
            <a:ext cx="10467435" cy="5012032"/>
          </a:xfrm>
          <a:prstGeom prst="rect">
            <a:avLst/>
          </a:prstGeom>
        </p:spPr>
      </p:pic>
      <p:sp>
        <p:nvSpPr>
          <p:cNvPr id="4" name="TextBox 3">
            <a:extLst>
              <a:ext uri="{FF2B5EF4-FFF2-40B4-BE49-F238E27FC236}">
                <a16:creationId xmlns:a16="http://schemas.microsoft.com/office/drawing/2014/main" id="{38386EF2-218C-7E48-B15B-43D171D50B78}"/>
              </a:ext>
            </a:extLst>
          </p:cNvPr>
          <p:cNvSpPr txBox="1"/>
          <p:nvPr/>
        </p:nvSpPr>
        <p:spPr>
          <a:xfrm>
            <a:off x="0" y="624486"/>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Trusted software supply chains are 2x more secure</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AC2290-9CE8-F543-AD9F-AB3A3B99C9B5}"/>
              </a:ext>
            </a:extLst>
          </p:cNvPr>
          <p:cNvPicPr>
            <a:picLocks noChangeAspect="1"/>
          </p:cNvPicPr>
          <p:nvPr/>
        </p:nvPicPr>
        <p:blipFill rotWithShape="1">
          <a:blip r:embed="rId3"/>
          <a:srcRect t="14469"/>
          <a:stretch/>
        </p:blipFill>
        <p:spPr>
          <a:xfrm>
            <a:off x="0" y="995082"/>
            <a:ext cx="12192000" cy="5858932"/>
          </a:xfrm>
          <a:prstGeom prst="rect">
            <a:avLst/>
          </a:prstGeom>
        </p:spPr>
      </p:pic>
      <p:pic>
        <p:nvPicPr>
          <p:cNvPr id="4" name="Picture 3">
            <a:extLst>
              <a:ext uri="{FF2B5EF4-FFF2-40B4-BE49-F238E27FC236}">
                <a16:creationId xmlns:a16="http://schemas.microsoft.com/office/drawing/2014/main" id="{0CF10B25-1DFE-1D4E-95D5-77E3EE417A84}"/>
              </a:ext>
            </a:extLst>
          </p:cNvPr>
          <p:cNvPicPr>
            <a:picLocks noChangeAspect="1"/>
          </p:cNvPicPr>
          <p:nvPr/>
        </p:nvPicPr>
        <p:blipFill rotWithShape="1">
          <a:blip r:embed="rId3"/>
          <a:srcRect t="14469" b="84804"/>
          <a:stretch/>
        </p:blipFill>
        <p:spPr>
          <a:xfrm>
            <a:off x="0" y="0"/>
            <a:ext cx="12192000" cy="1048871"/>
          </a:xfrm>
          <a:prstGeom prst="rect">
            <a:avLst/>
          </a:prstGeom>
        </p:spPr>
      </p:pic>
      <p:sp>
        <p:nvSpPr>
          <p:cNvPr id="3" name="TextBox 2">
            <a:extLst>
              <a:ext uri="{FF2B5EF4-FFF2-40B4-BE49-F238E27FC236}">
                <a16:creationId xmlns:a16="http://schemas.microsoft.com/office/drawing/2014/main" id="{42E83721-2A2C-134D-AEC2-D44E95D5FDB8}"/>
              </a:ext>
            </a:extLst>
          </p:cNvPr>
          <p:cNvSpPr txBox="1"/>
          <p:nvPr/>
        </p:nvSpPr>
        <p:spPr>
          <a:xfrm>
            <a:off x="1" y="427261"/>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The rising tide of regulation and software liability</a:t>
            </a:r>
          </a:p>
        </p:txBody>
      </p:sp>
    </p:spTree>
    <p:extLst>
      <p:ext uri="{BB962C8B-B14F-4D97-AF65-F5344CB8AC3E}">
        <p14:creationId xmlns:p14="http://schemas.microsoft.com/office/powerpoint/2010/main" val="1464919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B4FD4-BD17-C443-8C7A-37DC6DAAA783}"/>
              </a:ext>
            </a:extLst>
          </p:cNvPr>
          <p:cNvSpPr txBox="1"/>
          <p:nvPr/>
        </p:nvSpPr>
        <p:spPr>
          <a:xfrm>
            <a:off x="0" y="2429436"/>
            <a:ext cx="12192000" cy="1785104"/>
          </a:xfrm>
          <a:prstGeom prst="rect">
            <a:avLst/>
          </a:prstGeom>
          <a:noFill/>
        </p:spPr>
        <p:txBody>
          <a:bodyPr wrap="square" rtlCol="0">
            <a:spAutoFit/>
          </a:bodyPr>
          <a:lstStyle/>
          <a:p>
            <a:pPr algn="ctr"/>
            <a:r>
              <a:rPr lang="en-US" sz="5400" dirty="0">
                <a:latin typeface="Proxima Nova" panose="02000506030000020004" pitchFamily="2" charset="0"/>
              </a:rPr>
              <a:t>Thank you. </a:t>
            </a:r>
          </a:p>
          <a:p>
            <a:pPr algn="ctr"/>
            <a:r>
              <a:rPr lang="en-US" sz="2800" dirty="0">
                <a:latin typeface="Proxima Nova" panose="02000506030000020004" pitchFamily="2" charset="0"/>
              </a:rPr>
              <a:t>Find me on Slack now in #keynotes.</a:t>
            </a:r>
          </a:p>
          <a:p>
            <a:pPr algn="ctr"/>
            <a:r>
              <a:rPr lang="en-US" sz="2800" dirty="0">
                <a:latin typeface="Proxima Nova" panose="02000506030000020004" pitchFamily="2" charset="0"/>
              </a:rPr>
              <a:t>I’ll share my slides there.</a:t>
            </a:r>
          </a:p>
        </p:txBody>
      </p:sp>
      <p:grpSp>
        <p:nvGrpSpPr>
          <p:cNvPr id="5" name="Group 144">
            <a:extLst>
              <a:ext uri="{FF2B5EF4-FFF2-40B4-BE49-F238E27FC236}">
                <a16:creationId xmlns:a16="http://schemas.microsoft.com/office/drawing/2014/main" id="{0DDA0C09-EB35-9041-98C4-10B8BC8B2308}"/>
              </a:ext>
            </a:extLst>
          </p:cNvPr>
          <p:cNvGrpSpPr>
            <a:grpSpLocks/>
          </p:cNvGrpSpPr>
          <p:nvPr/>
        </p:nvGrpSpPr>
        <p:grpSpPr bwMode="auto">
          <a:xfrm>
            <a:off x="9876790" y="6228395"/>
            <a:ext cx="1866265" cy="369332"/>
            <a:chOff x="336066" y="6167929"/>
            <a:chExt cx="1867366" cy="368778"/>
          </a:xfrm>
        </p:grpSpPr>
        <p:sp>
          <p:nvSpPr>
            <p:cNvPr id="6" name="TextBox 145">
              <a:extLst>
                <a:ext uri="{FF2B5EF4-FFF2-40B4-BE49-F238E27FC236}">
                  <a16:creationId xmlns:a16="http://schemas.microsoft.com/office/drawing/2014/main" id="{484DFFED-DD38-114B-BF0A-734E43A5A38E}"/>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7" name="Picture 146">
              <a:extLst>
                <a:ext uri="{FF2B5EF4-FFF2-40B4-BE49-F238E27FC236}">
                  <a16:creationId xmlns:a16="http://schemas.microsoft.com/office/drawing/2014/main" id="{D67559CC-D200-6240-B016-277BB56B59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32867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0C76D-8880-574C-ABE5-E570BE0B9DFC}"/>
              </a:ext>
            </a:extLst>
          </p:cNvPr>
          <p:cNvPicPr>
            <a:picLocks noChangeAspect="1"/>
          </p:cNvPicPr>
          <p:nvPr/>
        </p:nvPicPr>
        <p:blipFill>
          <a:blip r:embed="rId2"/>
          <a:stretch>
            <a:fillRect/>
          </a:stretch>
        </p:blipFill>
        <p:spPr>
          <a:xfrm>
            <a:off x="359290" y="518159"/>
            <a:ext cx="11670149" cy="5775125"/>
          </a:xfrm>
          <a:prstGeom prst="rect">
            <a:avLst/>
          </a:prstGeom>
        </p:spPr>
      </p:pic>
    </p:spTree>
    <p:extLst>
      <p:ext uri="{BB962C8B-B14F-4D97-AF65-F5344CB8AC3E}">
        <p14:creationId xmlns:p14="http://schemas.microsoft.com/office/powerpoint/2010/main" val="2726424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C3B2D-ACE0-C347-9B64-FAB770626FE3}"/>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F8A69CD-A92F-2841-A0EB-A4F240EA7EA3}"/>
              </a:ext>
            </a:extLst>
          </p:cNvPr>
          <p:cNvSpPr txBox="1"/>
          <p:nvPr/>
        </p:nvSpPr>
        <p:spPr>
          <a:xfrm>
            <a:off x="0" y="624486"/>
            <a:ext cx="12191999" cy="769441"/>
          </a:xfrm>
          <a:prstGeom prst="rect">
            <a:avLst/>
          </a:prstGeom>
          <a:noFill/>
        </p:spPr>
        <p:txBody>
          <a:bodyPr wrap="square" rtlCol="0">
            <a:spAutoFit/>
          </a:bodyPr>
          <a:lstStyle/>
          <a:p>
            <a:pPr algn="ctr"/>
            <a:r>
              <a:rPr lang="en-US" sz="3000" b="1" dirty="0">
                <a:latin typeface="Proxima Nova" panose="02000506030000020004" pitchFamily="2" charset="0"/>
              </a:rPr>
              <a:t>Everyone has a software supply chain.</a:t>
            </a:r>
          </a:p>
          <a:p>
            <a:pPr algn="ctr"/>
            <a:r>
              <a:rPr lang="en-US" sz="1400" dirty="0">
                <a:latin typeface="Proxima Nova" panose="02000506030000020004" pitchFamily="2" charset="0"/>
              </a:rPr>
              <a:t>(even if you don’t call it that)</a:t>
            </a:r>
          </a:p>
        </p:txBody>
      </p:sp>
      <p:grpSp>
        <p:nvGrpSpPr>
          <p:cNvPr id="5" name="Group 4">
            <a:extLst>
              <a:ext uri="{FF2B5EF4-FFF2-40B4-BE49-F238E27FC236}">
                <a16:creationId xmlns:a16="http://schemas.microsoft.com/office/drawing/2014/main" id="{3AE344B8-68AC-7A4D-A645-660999685766}"/>
              </a:ext>
            </a:extLst>
          </p:cNvPr>
          <p:cNvGrpSpPr/>
          <p:nvPr/>
        </p:nvGrpSpPr>
        <p:grpSpPr>
          <a:xfrm>
            <a:off x="286869" y="5486399"/>
            <a:ext cx="1434540" cy="1109149"/>
            <a:chOff x="2558620" y="844730"/>
            <a:chExt cx="6475576" cy="5006749"/>
          </a:xfrm>
        </p:grpSpPr>
        <p:pic>
          <p:nvPicPr>
            <p:cNvPr id="8" name="Picture 7">
              <a:extLst>
                <a:ext uri="{FF2B5EF4-FFF2-40B4-BE49-F238E27FC236}">
                  <a16:creationId xmlns:a16="http://schemas.microsoft.com/office/drawing/2014/main" id="{9E9EC9F5-9B19-834F-81EA-CE3D6AE306B1}"/>
                </a:ext>
              </a:extLst>
            </p:cNvPr>
            <p:cNvPicPr>
              <a:picLocks noChangeAspect="1"/>
            </p:cNvPicPr>
            <p:nvPr/>
          </p:nvPicPr>
          <p:blipFill>
            <a:blip r:embed="rId3"/>
            <a:stretch>
              <a:fillRect/>
            </a:stretch>
          </p:blipFill>
          <p:spPr>
            <a:xfrm>
              <a:off x="2558620" y="844730"/>
              <a:ext cx="6475576" cy="5006749"/>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289C83A5-0457-B244-8FAB-726F4627C0B9}"/>
                </a:ext>
              </a:extLst>
            </p:cNvPr>
            <p:cNvSpPr/>
            <p:nvPr/>
          </p:nvSpPr>
          <p:spPr>
            <a:xfrm>
              <a:off x="7454537" y="5164183"/>
              <a:ext cx="1402080" cy="44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1529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0ADF09C-5C03-3247-9027-27199C93F7B6}"/>
              </a:ext>
            </a:extLst>
          </p:cNvPr>
          <p:cNvGrpSpPr/>
          <p:nvPr/>
        </p:nvGrpSpPr>
        <p:grpSpPr>
          <a:xfrm>
            <a:off x="2631440" y="1184303"/>
            <a:ext cx="9448800" cy="4406570"/>
            <a:chOff x="149371" y="1568865"/>
            <a:chExt cx="9784112" cy="4562947"/>
          </a:xfrm>
        </p:grpSpPr>
        <p:pic>
          <p:nvPicPr>
            <p:cNvPr id="4" name="Picture 3">
              <a:extLst>
                <a:ext uri="{FF2B5EF4-FFF2-40B4-BE49-F238E27FC236}">
                  <a16:creationId xmlns:a16="http://schemas.microsoft.com/office/drawing/2014/main" id="{C9D00BC5-0CBD-2747-8F5C-467A233B4806}"/>
                </a:ext>
              </a:extLst>
            </p:cNvPr>
            <p:cNvPicPr>
              <a:picLocks noChangeAspect="1"/>
            </p:cNvPicPr>
            <p:nvPr/>
          </p:nvPicPr>
          <p:blipFill rotWithShape="1">
            <a:blip r:embed="rId3"/>
            <a:srcRect l="1483" r="1242"/>
            <a:stretch/>
          </p:blipFill>
          <p:spPr>
            <a:xfrm>
              <a:off x="149371" y="1568865"/>
              <a:ext cx="9784112" cy="4562947"/>
            </a:xfrm>
            <a:prstGeom prst="rect">
              <a:avLst/>
            </a:prstGeom>
          </p:spPr>
        </p:pic>
        <p:sp>
          <p:nvSpPr>
            <p:cNvPr id="6" name="Rectangle 5">
              <a:extLst>
                <a:ext uri="{FF2B5EF4-FFF2-40B4-BE49-F238E27FC236}">
                  <a16:creationId xmlns:a16="http://schemas.microsoft.com/office/drawing/2014/main" id="{29425F18-6129-4B4C-8382-41F00E260FAF}"/>
                </a:ext>
              </a:extLst>
            </p:cNvPr>
            <p:cNvSpPr/>
            <p:nvPr/>
          </p:nvSpPr>
          <p:spPr>
            <a:xfrm>
              <a:off x="2563906" y="1837764"/>
              <a:ext cx="4966447" cy="412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algn="ctr"/>
              <a:endParaRPr lang="en-US" dirty="0"/>
            </a:p>
          </p:txBody>
        </p:sp>
      </p:grpSp>
      <p:sp>
        <p:nvSpPr>
          <p:cNvPr id="10" name="TextBox 9">
            <a:extLst>
              <a:ext uri="{FF2B5EF4-FFF2-40B4-BE49-F238E27FC236}">
                <a16:creationId xmlns:a16="http://schemas.microsoft.com/office/drawing/2014/main" id="{535BD8E1-D101-5A49-8EA9-D173ED9CE026}"/>
              </a:ext>
            </a:extLst>
          </p:cNvPr>
          <p:cNvSpPr txBox="1"/>
          <p:nvPr/>
        </p:nvSpPr>
        <p:spPr>
          <a:xfrm>
            <a:off x="5425271" y="1465144"/>
            <a:ext cx="4289957" cy="369332"/>
          </a:xfrm>
          <a:prstGeom prst="rect">
            <a:avLst/>
          </a:prstGeom>
          <a:noFill/>
        </p:spPr>
        <p:txBody>
          <a:bodyPr wrap="none" rtlCol="0">
            <a:spAutoFit/>
          </a:bodyPr>
          <a:lstStyle/>
          <a:p>
            <a:r>
              <a:rPr lang="en-US" dirty="0">
                <a:latin typeface="Proxima Nova" panose="02000506030000020004" pitchFamily="2" charset="0"/>
              </a:rPr>
              <a:t>Number of Releases Per OSS Ecosystem</a:t>
            </a:r>
          </a:p>
        </p:txBody>
      </p:sp>
      <p:sp>
        <p:nvSpPr>
          <p:cNvPr id="2" name="Title 1">
            <a:extLst>
              <a:ext uri="{FF2B5EF4-FFF2-40B4-BE49-F238E27FC236}">
                <a16:creationId xmlns:a16="http://schemas.microsoft.com/office/drawing/2014/main" id="{A18BC9B9-0FEC-D842-8545-AB219C08DC18}"/>
              </a:ext>
            </a:extLst>
          </p:cNvPr>
          <p:cNvSpPr>
            <a:spLocks noGrp="1"/>
          </p:cNvSpPr>
          <p:nvPr>
            <p:ph type="title"/>
          </p:nvPr>
        </p:nvSpPr>
        <p:spPr>
          <a:xfrm>
            <a:off x="227959" y="2361792"/>
            <a:ext cx="2130188" cy="1783488"/>
          </a:xfrm>
        </p:spPr>
        <p:txBody>
          <a:bodyPr>
            <a:normAutofit/>
          </a:bodyPr>
          <a:lstStyle/>
          <a:p>
            <a:r>
              <a:rPr lang="en-US" sz="2400" dirty="0">
                <a:latin typeface="Proxima Nova" panose="02000506030000020004" pitchFamily="2" charset="0"/>
              </a:rPr>
              <a:t>Demand Drives 15,000 New Releases Every Day</a:t>
            </a:r>
            <a:endParaRPr lang="en-US" sz="2400" dirty="0"/>
          </a:p>
        </p:txBody>
      </p:sp>
      <p:pic>
        <p:nvPicPr>
          <p:cNvPr id="5" name="Picture 4">
            <a:extLst>
              <a:ext uri="{FF2B5EF4-FFF2-40B4-BE49-F238E27FC236}">
                <a16:creationId xmlns:a16="http://schemas.microsoft.com/office/drawing/2014/main" id="{73AD1944-BCBB-3247-959B-267F1F9C1130}"/>
              </a:ext>
            </a:extLst>
          </p:cNvPr>
          <p:cNvPicPr>
            <a:picLocks noChangeAspect="1"/>
          </p:cNvPicPr>
          <p:nvPr/>
        </p:nvPicPr>
        <p:blipFill>
          <a:blip r:embed="rId4"/>
          <a:stretch>
            <a:fillRect/>
          </a:stretch>
        </p:blipFill>
        <p:spPr>
          <a:xfrm>
            <a:off x="2882900" y="1885950"/>
            <a:ext cx="8871588" cy="3340100"/>
          </a:xfrm>
          <a:prstGeom prst="rect">
            <a:avLst/>
          </a:prstGeom>
        </p:spPr>
      </p:pic>
      <p:grpSp>
        <p:nvGrpSpPr>
          <p:cNvPr id="9" name="Group 144">
            <a:extLst>
              <a:ext uri="{FF2B5EF4-FFF2-40B4-BE49-F238E27FC236}">
                <a16:creationId xmlns:a16="http://schemas.microsoft.com/office/drawing/2014/main" id="{4DD6CB9E-92B2-474E-A687-C982F059D8B1}"/>
              </a:ext>
            </a:extLst>
          </p:cNvPr>
          <p:cNvGrpSpPr>
            <a:grpSpLocks/>
          </p:cNvGrpSpPr>
          <p:nvPr/>
        </p:nvGrpSpPr>
        <p:grpSpPr bwMode="auto">
          <a:xfrm>
            <a:off x="9876790" y="6228395"/>
            <a:ext cx="1866265" cy="369332"/>
            <a:chOff x="336066" y="6167929"/>
            <a:chExt cx="1867366" cy="368778"/>
          </a:xfrm>
        </p:grpSpPr>
        <p:sp>
          <p:nvSpPr>
            <p:cNvPr id="11" name="TextBox 145">
              <a:extLst>
                <a:ext uri="{FF2B5EF4-FFF2-40B4-BE49-F238E27FC236}">
                  <a16:creationId xmlns:a16="http://schemas.microsoft.com/office/drawing/2014/main" id="{668140B2-2230-204A-9F38-54410E0CC9DF}"/>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12" name="Picture 146">
              <a:extLst>
                <a:ext uri="{FF2B5EF4-FFF2-40B4-BE49-F238E27FC236}">
                  <a16:creationId xmlns:a16="http://schemas.microsoft.com/office/drawing/2014/main" id="{3D04D3E0-D801-B84A-8348-C60D8C9F543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57752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491545-94ED-8B44-A125-BDEE791D6A01}"/>
              </a:ext>
            </a:extLst>
          </p:cNvPr>
          <p:cNvPicPr>
            <a:picLocks noChangeAspect="1"/>
          </p:cNvPicPr>
          <p:nvPr/>
        </p:nvPicPr>
        <p:blipFill>
          <a:blip r:embed="rId2"/>
          <a:stretch>
            <a:fillRect/>
          </a:stretch>
        </p:blipFill>
        <p:spPr>
          <a:xfrm>
            <a:off x="36795" y="1113183"/>
            <a:ext cx="12155205" cy="5234887"/>
          </a:xfrm>
          <a:prstGeom prst="rect">
            <a:avLst/>
          </a:prstGeom>
        </p:spPr>
      </p:pic>
      <p:sp>
        <p:nvSpPr>
          <p:cNvPr id="2" name="Rectangle 1">
            <a:extLst>
              <a:ext uri="{FF2B5EF4-FFF2-40B4-BE49-F238E27FC236}">
                <a16:creationId xmlns:a16="http://schemas.microsoft.com/office/drawing/2014/main" id="{F8673333-7A3C-6F4F-861D-420658E79615}"/>
              </a:ext>
            </a:extLst>
          </p:cNvPr>
          <p:cNvSpPr/>
          <p:nvPr/>
        </p:nvSpPr>
        <p:spPr>
          <a:xfrm>
            <a:off x="1097280" y="5811520"/>
            <a:ext cx="1239520"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98F043C-2784-5941-91D0-EBD78892A841}"/>
              </a:ext>
            </a:extLst>
          </p:cNvPr>
          <p:cNvSpPr txBox="1"/>
          <p:nvPr/>
        </p:nvSpPr>
        <p:spPr>
          <a:xfrm>
            <a:off x="91440" y="6522720"/>
            <a:ext cx="1225015" cy="253916"/>
          </a:xfrm>
          <a:prstGeom prst="rect">
            <a:avLst/>
          </a:prstGeom>
          <a:noFill/>
        </p:spPr>
        <p:txBody>
          <a:bodyPr wrap="none" rtlCol="0">
            <a:spAutoFit/>
          </a:bodyPr>
          <a:lstStyle/>
          <a:p>
            <a:r>
              <a:rPr lang="en-US" sz="1050" dirty="0">
                <a:latin typeface="Proxima Nova" panose="02000506030000020004" pitchFamily="2" charset="0"/>
              </a:rPr>
              <a:t>Source: Sonatype</a:t>
            </a:r>
          </a:p>
        </p:txBody>
      </p:sp>
      <p:sp>
        <p:nvSpPr>
          <p:cNvPr id="5" name="Rectangle 4">
            <a:extLst>
              <a:ext uri="{FF2B5EF4-FFF2-40B4-BE49-F238E27FC236}">
                <a16:creationId xmlns:a16="http://schemas.microsoft.com/office/drawing/2014/main" id="{9051139E-9256-3F46-9755-6ADDBF497475}"/>
              </a:ext>
            </a:extLst>
          </p:cNvPr>
          <p:cNvSpPr/>
          <p:nvPr/>
        </p:nvSpPr>
        <p:spPr>
          <a:xfrm>
            <a:off x="822960" y="1940560"/>
            <a:ext cx="4876800" cy="1026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7">
            <a:extLst>
              <a:ext uri="{FF2B5EF4-FFF2-40B4-BE49-F238E27FC236}">
                <a16:creationId xmlns:a16="http://schemas.microsoft.com/office/drawing/2014/main" id="{46FFE62B-7CDB-C44A-8D4D-34AC7C6B6470}"/>
              </a:ext>
            </a:extLst>
          </p:cNvPr>
          <p:cNvSpPr txBox="1">
            <a:spLocks noChangeArrowheads="1"/>
          </p:cNvSpPr>
          <p:nvPr/>
        </p:nvSpPr>
        <p:spPr bwMode="auto">
          <a:xfrm>
            <a:off x="0" y="47184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x-none" sz="3000" b="1" dirty="0">
                <a:latin typeface="Proxima Nova Semibold" charset="0"/>
                <a:ea typeface="Proxima Nova Semibold" charset="0"/>
                <a:cs typeface="Proxima Nova Semibold" charset="0"/>
              </a:rPr>
              <a:t>Automation accelerates OSS downloads</a:t>
            </a:r>
          </a:p>
        </p:txBody>
      </p:sp>
    </p:spTree>
    <p:extLst>
      <p:ext uri="{BB962C8B-B14F-4D97-AF65-F5344CB8AC3E}">
        <p14:creationId xmlns:p14="http://schemas.microsoft.com/office/powerpoint/2010/main" val="102895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A528-DB55-7B41-AAF1-818070CEECAE}"/>
              </a:ext>
            </a:extLst>
          </p:cNvPr>
          <p:cNvSpPr>
            <a:spLocks noGrp="1"/>
          </p:cNvSpPr>
          <p:nvPr>
            <p:ph type="title"/>
          </p:nvPr>
        </p:nvSpPr>
        <p:spPr/>
        <p:txBody>
          <a:bodyPr>
            <a:normAutofit/>
          </a:bodyPr>
          <a:lstStyle/>
          <a:p>
            <a:r>
              <a:rPr lang="en-US" sz="2400" dirty="0"/>
              <a:t>npm package downloads</a:t>
            </a:r>
          </a:p>
        </p:txBody>
      </p:sp>
      <p:pic>
        <p:nvPicPr>
          <p:cNvPr id="6" name="Picture 5">
            <a:extLst>
              <a:ext uri="{FF2B5EF4-FFF2-40B4-BE49-F238E27FC236}">
                <a16:creationId xmlns:a16="http://schemas.microsoft.com/office/drawing/2014/main" id="{F3140DCC-F383-6A41-AD6C-F91E926BD389}"/>
              </a:ext>
            </a:extLst>
          </p:cNvPr>
          <p:cNvPicPr>
            <a:picLocks noChangeAspect="1"/>
          </p:cNvPicPr>
          <p:nvPr/>
        </p:nvPicPr>
        <p:blipFill>
          <a:blip r:embed="rId2"/>
          <a:stretch>
            <a:fillRect/>
          </a:stretch>
        </p:blipFill>
        <p:spPr>
          <a:xfrm>
            <a:off x="4925456" y="0"/>
            <a:ext cx="4868388" cy="6858000"/>
          </a:xfrm>
          <a:prstGeom prst="rect">
            <a:avLst/>
          </a:prstGeom>
        </p:spPr>
      </p:pic>
      <p:pic>
        <p:nvPicPr>
          <p:cNvPr id="7" name="Picture 6">
            <a:extLst>
              <a:ext uri="{FF2B5EF4-FFF2-40B4-BE49-F238E27FC236}">
                <a16:creationId xmlns:a16="http://schemas.microsoft.com/office/drawing/2014/main" id="{0CE925E0-55C0-2C44-B77F-1330EA92609A}"/>
              </a:ext>
            </a:extLst>
          </p:cNvPr>
          <p:cNvPicPr>
            <a:picLocks noChangeAspect="1"/>
          </p:cNvPicPr>
          <p:nvPr/>
        </p:nvPicPr>
        <p:blipFill rotWithShape="1">
          <a:blip r:embed="rId2"/>
          <a:srcRect r="96434" b="92"/>
          <a:stretch/>
        </p:blipFill>
        <p:spPr>
          <a:xfrm>
            <a:off x="2508250" y="6350"/>
            <a:ext cx="2603500" cy="6851650"/>
          </a:xfrm>
          <a:prstGeom prst="rect">
            <a:avLst/>
          </a:prstGeom>
        </p:spPr>
      </p:pic>
      <p:pic>
        <p:nvPicPr>
          <p:cNvPr id="8" name="Picture 7">
            <a:extLst>
              <a:ext uri="{FF2B5EF4-FFF2-40B4-BE49-F238E27FC236}">
                <a16:creationId xmlns:a16="http://schemas.microsoft.com/office/drawing/2014/main" id="{F99ADC4A-8043-6349-9E8E-12A2BEA6BCE7}"/>
              </a:ext>
            </a:extLst>
          </p:cNvPr>
          <p:cNvPicPr>
            <a:picLocks noChangeAspect="1"/>
          </p:cNvPicPr>
          <p:nvPr/>
        </p:nvPicPr>
        <p:blipFill rotWithShape="1">
          <a:blip r:embed="rId2"/>
          <a:srcRect l="96434"/>
          <a:stretch/>
        </p:blipFill>
        <p:spPr>
          <a:xfrm>
            <a:off x="9626600" y="0"/>
            <a:ext cx="2622550" cy="6858000"/>
          </a:xfrm>
          <a:prstGeom prst="rect">
            <a:avLst/>
          </a:prstGeom>
        </p:spPr>
      </p:pic>
      <p:sp>
        <p:nvSpPr>
          <p:cNvPr id="3" name="Rectangle 2">
            <a:extLst>
              <a:ext uri="{FF2B5EF4-FFF2-40B4-BE49-F238E27FC236}">
                <a16:creationId xmlns:a16="http://schemas.microsoft.com/office/drawing/2014/main" id="{A25B76C3-BF41-694C-9A62-A24297EA47DA}"/>
              </a:ext>
            </a:extLst>
          </p:cNvPr>
          <p:cNvSpPr/>
          <p:nvPr/>
        </p:nvSpPr>
        <p:spPr>
          <a:xfrm>
            <a:off x="5728447" y="914400"/>
            <a:ext cx="3245224" cy="340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D092C52-9FF4-B948-86A8-6135D2FD3E79}"/>
              </a:ext>
            </a:extLst>
          </p:cNvPr>
          <p:cNvPicPr>
            <a:picLocks noChangeAspect="1"/>
          </p:cNvPicPr>
          <p:nvPr/>
        </p:nvPicPr>
        <p:blipFill>
          <a:blip r:embed="rId3"/>
          <a:stretch>
            <a:fillRect/>
          </a:stretch>
        </p:blipFill>
        <p:spPr>
          <a:xfrm>
            <a:off x="5244673" y="1237128"/>
            <a:ext cx="4312851" cy="4751295"/>
          </a:xfrm>
          <a:prstGeom prst="rect">
            <a:avLst/>
          </a:prstGeom>
        </p:spPr>
      </p:pic>
    </p:spTree>
    <p:extLst>
      <p:ext uri="{BB962C8B-B14F-4D97-AF65-F5344CB8AC3E}">
        <p14:creationId xmlns:p14="http://schemas.microsoft.com/office/powerpoint/2010/main" val="437279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5A5694-4AA6-E246-B309-90581B56B505}"/>
              </a:ext>
            </a:extLst>
          </p:cNvPr>
          <p:cNvPicPr>
            <a:picLocks noChangeAspect="1"/>
          </p:cNvPicPr>
          <p:nvPr/>
        </p:nvPicPr>
        <p:blipFill rotWithShape="1">
          <a:blip r:embed="rId2"/>
          <a:srcRect b="97257"/>
          <a:stretch/>
        </p:blipFill>
        <p:spPr>
          <a:xfrm>
            <a:off x="-9199" y="-62753"/>
            <a:ext cx="12201199" cy="806824"/>
          </a:xfrm>
          <a:prstGeom prst="rect">
            <a:avLst/>
          </a:prstGeom>
        </p:spPr>
      </p:pic>
      <p:pic>
        <p:nvPicPr>
          <p:cNvPr id="3" name="Picture 2">
            <a:extLst>
              <a:ext uri="{FF2B5EF4-FFF2-40B4-BE49-F238E27FC236}">
                <a16:creationId xmlns:a16="http://schemas.microsoft.com/office/drawing/2014/main" id="{4DA90469-CED0-774F-92D2-7B976FA22431}"/>
              </a:ext>
            </a:extLst>
          </p:cNvPr>
          <p:cNvPicPr>
            <a:picLocks noChangeAspect="1"/>
          </p:cNvPicPr>
          <p:nvPr/>
        </p:nvPicPr>
        <p:blipFill rotWithShape="1">
          <a:blip r:embed="rId2"/>
          <a:srcRect b="10457"/>
          <a:stretch/>
        </p:blipFill>
        <p:spPr>
          <a:xfrm>
            <a:off x="0" y="717176"/>
            <a:ext cx="12192000" cy="6140824"/>
          </a:xfrm>
          <a:prstGeom prst="rect">
            <a:avLst/>
          </a:prstGeom>
        </p:spPr>
      </p:pic>
      <p:sp>
        <p:nvSpPr>
          <p:cNvPr id="9" name="TextBox 17">
            <a:extLst>
              <a:ext uri="{FF2B5EF4-FFF2-40B4-BE49-F238E27FC236}">
                <a16:creationId xmlns:a16="http://schemas.microsoft.com/office/drawing/2014/main" id="{528FDD32-6D8E-0641-8B52-8DF6888EA71C}"/>
              </a:ext>
            </a:extLst>
          </p:cNvPr>
          <p:cNvSpPr txBox="1">
            <a:spLocks noChangeArrowheads="1"/>
          </p:cNvSpPr>
          <p:nvPr/>
        </p:nvSpPr>
        <p:spPr bwMode="auto">
          <a:xfrm>
            <a:off x="0" y="47184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x-none" sz="3000" b="1" dirty="0">
                <a:latin typeface="Proxima Nova Semibold" charset="0"/>
                <a:ea typeface="Proxima Nova Semibold" charset="0"/>
                <a:cs typeface="Proxima Nova Semibold" charset="0"/>
              </a:rPr>
              <a:t>Not all components are created equal</a:t>
            </a:r>
          </a:p>
        </p:txBody>
      </p:sp>
    </p:spTree>
    <p:extLst>
      <p:ext uri="{BB962C8B-B14F-4D97-AF65-F5344CB8AC3E}">
        <p14:creationId xmlns:p14="http://schemas.microsoft.com/office/powerpoint/2010/main" val="13778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463C1A-B913-FB48-8146-66B3380D7CBE}"/>
              </a:ext>
            </a:extLst>
          </p:cNvPr>
          <p:cNvPicPr>
            <a:picLocks noChangeAspect="1"/>
          </p:cNvPicPr>
          <p:nvPr/>
        </p:nvPicPr>
        <p:blipFill rotWithShape="1">
          <a:blip r:embed="rId3"/>
          <a:srcRect l="14792" r="6250"/>
          <a:stretch/>
        </p:blipFill>
        <p:spPr>
          <a:xfrm>
            <a:off x="2565400" y="0"/>
            <a:ext cx="9626600" cy="6858000"/>
          </a:xfrm>
          <a:prstGeom prst="rect">
            <a:avLst/>
          </a:prstGeom>
        </p:spPr>
      </p:pic>
      <p:sp>
        <p:nvSpPr>
          <p:cNvPr id="2" name="Title 1">
            <a:extLst>
              <a:ext uri="{FF2B5EF4-FFF2-40B4-BE49-F238E27FC236}">
                <a16:creationId xmlns:a16="http://schemas.microsoft.com/office/drawing/2014/main" id="{41F8A528-DB55-7B41-AAF1-818070CEECAE}"/>
              </a:ext>
            </a:extLst>
          </p:cNvPr>
          <p:cNvSpPr>
            <a:spLocks noGrp="1"/>
          </p:cNvSpPr>
          <p:nvPr>
            <p:ph type="title"/>
          </p:nvPr>
        </p:nvSpPr>
        <p:spPr/>
        <p:txBody>
          <a:bodyPr>
            <a:normAutofit fontScale="90000"/>
          </a:bodyPr>
          <a:lstStyle/>
          <a:p>
            <a:r>
              <a:rPr lang="en-US" sz="2400" dirty="0"/>
              <a:t>All Countries Show Poor Cyber Hygiene</a:t>
            </a:r>
          </a:p>
        </p:txBody>
      </p:sp>
      <p:sp>
        <p:nvSpPr>
          <p:cNvPr id="5" name="Oval 4">
            <a:extLst>
              <a:ext uri="{FF2B5EF4-FFF2-40B4-BE49-F238E27FC236}">
                <a16:creationId xmlns:a16="http://schemas.microsoft.com/office/drawing/2014/main" id="{E3051730-D431-3A4D-869E-057F6429F97B}"/>
              </a:ext>
            </a:extLst>
          </p:cNvPr>
          <p:cNvSpPr/>
          <p:nvPr/>
        </p:nvSpPr>
        <p:spPr>
          <a:xfrm>
            <a:off x="9864725" y="355600"/>
            <a:ext cx="1219200" cy="1219200"/>
          </a:xfrm>
          <a:prstGeom prst="ellipse">
            <a:avLst/>
          </a:prstGeom>
          <a:solidFill>
            <a:srgbClr val="FF0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Proxima Nova" panose="02000506030000020004" pitchFamily="2" charset="0"/>
              </a:rPr>
              <a:t>1 in 7 Downloads</a:t>
            </a:r>
          </a:p>
        </p:txBody>
      </p:sp>
      <p:sp>
        <p:nvSpPr>
          <p:cNvPr id="11" name="Oval 10">
            <a:extLst>
              <a:ext uri="{FF2B5EF4-FFF2-40B4-BE49-F238E27FC236}">
                <a16:creationId xmlns:a16="http://schemas.microsoft.com/office/drawing/2014/main" id="{4B7511E1-C4B3-B644-B2F9-BB5B0F87DB1E}"/>
              </a:ext>
            </a:extLst>
          </p:cNvPr>
          <p:cNvSpPr/>
          <p:nvPr/>
        </p:nvSpPr>
        <p:spPr>
          <a:xfrm>
            <a:off x="9864725" y="4908550"/>
            <a:ext cx="1219200" cy="1219200"/>
          </a:xfrm>
          <a:prstGeom prst="ellipse">
            <a:avLst/>
          </a:prstGeom>
          <a:solidFill>
            <a:srgbClr val="F2D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Proxima Nova" panose="02000506030000020004" pitchFamily="2" charset="0"/>
              </a:rPr>
              <a:t>1 in 9 Downloads</a:t>
            </a:r>
          </a:p>
        </p:txBody>
      </p:sp>
      <p:cxnSp>
        <p:nvCxnSpPr>
          <p:cNvPr id="13" name="Straight Arrow Connector 12">
            <a:extLst>
              <a:ext uri="{FF2B5EF4-FFF2-40B4-BE49-F238E27FC236}">
                <a16:creationId xmlns:a16="http://schemas.microsoft.com/office/drawing/2014/main" id="{C77523A6-BD5A-7042-8F67-22E77E7918A5}"/>
              </a:ext>
            </a:extLst>
          </p:cNvPr>
          <p:cNvCxnSpPr/>
          <p:nvPr/>
        </p:nvCxnSpPr>
        <p:spPr>
          <a:xfrm flipH="1">
            <a:off x="8934450" y="977900"/>
            <a:ext cx="1168400" cy="0"/>
          </a:xfrm>
          <a:prstGeom prst="straightConnector1">
            <a:avLst/>
          </a:prstGeom>
          <a:ln w="25400">
            <a:solidFill>
              <a:srgbClr val="FF018D"/>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48DA7A-2353-8F4A-B5BE-E6D57A243A85}"/>
              </a:ext>
            </a:extLst>
          </p:cNvPr>
          <p:cNvCxnSpPr>
            <a:cxnSpLocks/>
          </p:cNvCxnSpPr>
          <p:nvPr/>
        </p:nvCxnSpPr>
        <p:spPr>
          <a:xfrm flipH="1">
            <a:off x="8324850" y="5524500"/>
            <a:ext cx="1771650" cy="0"/>
          </a:xfrm>
          <a:prstGeom prst="straightConnector1">
            <a:avLst/>
          </a:prstGeom>
          <a:ln w="25400">
            <a:solidFill>
              <a:srgbClr val="F2D034"/>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475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H="1" flipV="1">
            <a:off x="5876051" y="3460437"/>
            <a:ext cx="827494" cy="836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29027" name="TextBox 6"/>
          <p:cNvSpPr txBox="1">
            <a:spLocks noChangeArrowheads="1"/>
          </p:cNvSpPr>
          <p:nvPr/>
        </p:nvSpPr>
        <p:spPr bwMode="auto">
          <a:xfrm>
            <a:off x="1924391" y="2158547"/>
            <a:ext cx="2433404"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r"/>
            <a:r>
              <a:rPr lang="en-US" altLang="x-none" sz="4000" dirty="0">
                <a:latin typeface="Proxima Nova" charset="0"/>
                <a:ea typeface="Proxima Nova" charset="0"/>
                <a:cs typeface="Proxima Nova" charset="0"/>
              </a:rPr>
              <a:t>170,000</a:t>
            </a:r>
          </a:p>
          <a:p>
            <a:pPr algn="r"/>
            <a:r>
              <a:rPr lang="en-US" altLang="x-none" dirty="0">
                <a:latin typeface="Proxima Nova" charset="0"/>
                <a:ea typeface="Proxima Nova" charset="0"/>
                <a:cs typeface="Proxima Nova" charset="0"/>
              </a:rPr>
              <a:t>java component downloads annually</a:t>
            </a:r>
          </a:p>
          <a:p>
            <a:pPr algn="r"/>
            <a:endParaRPr lang="en-US" altLang="x-none" dirty="0">
              <a:latin typeface="Proxima Nova" charset="0"/>
              <a:ea typeface="Proxima Nova" charset="0"/>
              <a:cs typeface="Proxima Nova" charset="0"/>
            </a:endParaRPr>
          </a:p>
          <a:p>
            <a:pPr algn="r"/>
            <a:r>
              <a:rPr lang="en-US" altLang="x-none" sz="4000" dirty="0">
                <a:latin typeface="Proxima Nova" charset="0"/>
                <a:ea typeface="Proxima Nova" charset="0"/>
                <a:cs typeface="Proxima Nova" charset="0"/>
              </a:rPr>
              <a:t>3,500</a:t>
            </a:r>
            <a:r>
              <a:rPr lang="en-US" altLang="x-none" dirty="0">
                <a:latin typeface="Proxima Nova" charset="0"/>
                <a:ea typeface="Proxima Nova" charset="0"/>
                <a:cs typeface="Proxima Nova" charset="0"/>
              </a:rPr>
              <a:t> </a:t>
            </a:r>
          </a:p>
          <a:p>
            <a:pPr algn="r"/>
            <a:r>
              <a:rPr lang="en-US" altLang="x-none" dirty="0">
                <a:latin typeface="Proxima Nova" charset="0"/>
                <a:ea typeface="Proxima Nova" charset="0"/>
                <a:cs typeface="Proxima Nova" charset="0"/>
              </a:rPr>
              <a:t>unique</a:t>
            </a:r>
          </a:p>
        </p:txBody>
      </p:sp>
      <p:sp>
        <p:nvSpPr>
          <p:cNvPr id="129033" name="TextBox 34"/>
          <p:cNvSpPr txBox="1">
            <a:spLocks noChangeArrowheads="1"/>
          </p:cNvSpPr>
          <p:nvPr/>
        </p:nvSpPr>
        <p:spPr bwMode="auto">
          <a:xfrm>
            <a:off x="7266720" y="2912310"/>
            <a:ext cx="222885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a:r>
              <a:rPr lang="en-US" altLang="x-none" sz="4000" dirty="0">
                <a:latin typeface="Proxima Nova" charset="0"/>
                <a:ea typeface="Proxima Nova" charset="0"/>
                <a:cs typeface="Proxima Nova" charset="0"/>
              </a:rPr>
              <a:t>18,870</a:t>
            </a:r>
          </a:p>
          <a:p>
            <a:pPr algn="ctr"/>
            <a:r>
              <a:rPr lang="en-US" altLang="x-none" dirty="0">
                <a:latin typeface="Proxima Nova" charset="0"/>
                <a:ea typeface="Proxima Nova" charset="0"/>
                <a:cs typeface="Proxima Nova" charset="0"/>
              </a:rPr>
              <a:t>11.1% with known vulnerabilities</a:t>
            </a:r>
          </a:p>
        </p:txBody>
      </p:sp>
      <p:sp>
        <p:nvSpPr>
          <p:cNvPr id="13" name="Donut 12"/>
          <p:cNvSpPr/>
          <p:nvPr/>
        </p:nvSpPr>
        <p:spPr>
          <a:xfrm>
            <a:off x="-2944134" y="-1093227"/>
            <a:ext cx="9124062" cy="9124062"/>
          </a:xfrm>
          <a:prstGeom prst="donut">
            <a:avLst>
              <a:gd name="adj" fmla="val 12708"/>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9" name="Donut 18"/>
          <p:cNvSpPr/>
          <p:nvPr/>
        </p:nvSpPr>
        <p:spPr>
          <a:xfrm>
            <a:off x="6673719" y="1935644"/>
            <a:ext cx="3354387" cy="3354387"/>
          </a:xfrm>
          <a:prstGeom prst="donut">
            <a:avLst>
              <a:gd name="adj" fmla="val 12708"/>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1" name="TextBox 10"/>
          <p:cNvSpPr txBox="1"/>
          <p:nvPr/>
        </p:nvSpPr>
        <p:spPr>
          <a:xfrm>
            <a:off x="0" y="412602"/>
            <a:ext cx="12192000" cy="553998"/>
          </a:xfrm>
          <a:prstGeom prst="rect">
            <a:avLst/>
          </a:prstGeom>
          <a:solidFill>
            <a:schemeClr val="tx1"/>
          </a:solidFill>
        </p:spPr>
        <p:txBody>
          <a:bodyPr wrap="square" rtlCol="0">
            <a:spAutoFit/>
          </a:bodyPr>
          <a:lstStyle/>
          <a:p>
            <a:pPr algn="ctr"/>
            <a:r>
              <a:rPr lang="en-US" sz="3000" dirty="0">
                <a:solidFill>
                  <a:schemeClr val="bg1"/>
                </a:solidFill>
                <a:latin typeface="Proxima Nova Rg" panose="02000506030000020004" pitchFamily="2" charset="0"/>
                <a:ea typeface="Proxima Nova" charset="0"/>
                <a:cs typeface="Proxima Nova" charset="0"/>
              </a:rPr>
              <a:t>7,500 organizations analyzed</a:t>
            </a:r>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983723">
            <a:off x="8932727" y="2204761"/>
            <a:ext cx="893177" cy="1016847"/>
          </a:xfrm>
          <a:prstGeom prst="rect">
            <a:avLst/>
          </a:prstGeom>
        </p:spPr>
      </p:pic>
      <p:grpSp>
        <p:nvGrpSpPr>
          <p:cNvPr id="14" name="Group 144"/>
          <p:cNvGrpSpPr>
            <a:grpSpLocks/>
          </p:cNvGrpSpPr>
          <p:nvPr/>
        </p:nvGrpSpPr>
        <p:grpSpPr bwMode="auto">
          <a:xfrm>
            <a:off x="9876790" y="6228395"/>
            <a:ext cx="1866265" cy="369332"/>
            <a:chOff x="336066" y="6167929"/>
            <a:chExt cx="1867366" cy="368778"/>
          </a:xfrm>
        </p:grpSpPr>
        <p:sp>
          <p:nvSpPr>
            <p:cNvPr id="15" name="TextBox 145"/>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16" name="Picture 14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18822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D3E69-7000-3F43-B737-402C5E5A7BCA}"/>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7F9A931-A839-DC4F-B9A5-81295D978C98}"/>
              </a:ext>
            </a:extLst>
          </p:cNvPr>
          <p:cNvSpPr txBox="1"/>
          <p:nvPr/>
        </p:nvSpPr>
        <p:spPr>
          <a:xfrm>
            <a:off x="0" y="624486"/>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Breaches increased 55% YOY</a:t>
            </a:r>
          </a:p>
        </p:txBody>
      </p:sp>
    </p:spTree>
    <p:extLst>
      <p:ext uri="{BB962C8B-B14F-4D97-AF65-F5344CB8AC3E}">
        <p14:creationId xmlns:p14="http://schemas.microsoft.com/office/powerpoint/2010/main" val="682337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vSecOps Days - RSAC 2018 - Speaker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vSecOps Days - RSAC 2018 - Speaker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128202</TotalTime>
  <Words>552</Words>
  <Application>Microsoft Macintosh PowerPoint</Application>
  <PresentationFormat>Widescreen</PresentationFormat>
  <Paragraphs>84</Paragraphs>
  <Slides>18</Slides>
  <Notes>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18</vt:i4>
      </vt:variant>
    </vt:vector>
  </HeadingPairs>
  <TitlesOfParts>
    <vt:vector size="30" baseType="lpstr">
      <vt:lpstr>Arial</vt:lpstr>
      <vt:lpstr>Calibri</vt:lpstr>
      <vt:lpstr>Calibri Light</vt:lpstr>
      <vt:lpstr>Proxima Nova</vt:lpstr>
      <vt:lpstr>Proxima Nova Light</vt:lpstr>
      <vt:lpstr>Proxima Nova Rg</vt:lpstr>
      <vt:lpstr>Proxima Nova Semibold</vt:lpstr>
      <vt:lpstr>Custom Design</vt:lpstr>
      <vt:lpstr>1_DevSecOps Days - RSAC 2018 - Speaker Template</vt:lpstr>
      <vt:lpstr>DevSecOps Days - RSAC 2018 - Speaker Template</vt:lpstr>
      <vt:lpstr>3_Custom Design</vt:lpstr>
      <vt:lpstr>1_Custom Design</vt:lpstr>
      <vt:lpstr>PowerPoint Presentation</vt:lpstr>
      <vt:lpstr>PowerPoint Presentation</vt:lpstr>
      <vt:lpstr>Demand Drives 15,000 New Releases Every Day</vt:lpstr>
      <vt:lpstr>PowerPoint Presentation</vt:lpstr>
      <vt:lpstr>npm package downloads</vt:lpstr>
      <vt:lpstr>PowerPoint Presentation</vt:lpstr>
      <vt:lpstr>All Countries Show Poor Cyber Hygiene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bourget</dc:creator>
  <cp:lastModifiedBy>dweeks@sonatype.com</cp:lastModifiedBy>
  <cp:revision>678</cp:revision>
  <cp:lastPrinted>2018-10-16T22:11:56Z</cp:lastPrinted>
  <dcterms:created xsi:type="dcterms:W3CDTF">2016-04-07T15:44:11Z</dcterms:created>
  <dcterms:modified xsi:type="dcterms:W3CDTF">2018-10-16T22:19:39Z</dcterms:modified>
</cp:coreProperties>
</file>